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vml" ContentType="application/vnd.openxmlformats-officedocument.vmlDrawing"/>
  <Default Extension="wdp" ContentType="image/vnd.ms-photo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embeddings/oleObject1.bin" ContentType="application/vnd.openxmlformats-officedocument.oleObject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1"/>
  </p:sldMasterIdLst>
  <p:notesMasterIdLst>
    <p:notesMasterId r:id="rId28"/>
  </p:notesMasterIdLst>
  <p:handoutMasterIdLst>
    <p:handoutMasterId r:id="rId29"/>
  </p:handoutMasterIdLst>
  <p:sldIdLst>
    <p:sldId id="301" r:id="rId2"/>
    <p:sldId id="374" r:id="rId3"/>
    <p:sldId id="353" r:id="rId4"/>
    <p:sldId id="354" r:id="rId5"/>
    <p:sldId id="355" r:id="rId6"/>
    <p:sldId id="356" r:id="rId7"/>
    <p:sldId id="357" r:id="rId8"/>
    <p:sldId id="375" r:id="rId9"/>
    <p:sldId id="381" r:id="rId10"/>
    <p:sldId id="382" r:id="rId11"/>
    <p:sldId id="358" r:id="rId12"/>
    <p:sldId id="359" r:id="rId13"/>
    <p:sldId id="360" r:id="rId14"/>
    <p:sldId id="361" r:id="rId15"/>
    <p:sldId id="363" r:id="rId16"/>
    <p:sldId id="364" r:id="rId17"/>
    <p:sldId id="365" r:id="rId18"/>
    <p:sldId id="366" r:id="rId19"/>
    <p:sldId id="367" r:id="rId20"/>
    <p:sldId id="376" r:id="rId21"/>
    <p:sldId id="377" r:id="rId22"/>
    <p:sldId id="369" r:id="rId23"/>
    <p:sldId id="370" r:id="rId24"/>
    <p:sldId id="371" r:id="rId25"/>
    <p:sldId id="372" r:id="rId26"/>
    <p:sldId id="373" r:id="rId27"/>
  </p:sldIdLst>
  <p:sldSz cx="9144000" cy="6858000" type="screen4x3"/>
  <p:notesSz cx="6858000" cy="9144000"/>
  <p:custShowLst>
    <p:custShow name="Diaporama perso.1" id="0">
      <p:sldLst>
        <p:sld r:id="rId2"/>
        <p:sld r:id="rId18"/>
        <p:sld r:id="rId7"/>
        <p:sld r:id="rId8"/>
        <p:sld r:id="rId12"/>
        <p:sld r:id="rId20"/>
        <p:sld r:id="rId10"/>
        <p:sld r:id="rId24"/>
        <p:sld r:id="rId9"/>
      </p:sldLst>
    </p:custShow>
  </p:custShowLst>
  <p:defaultTextStyle>
    <a:defPPr>
      <a:defRPr lang="fr-FR"/>
    </a:defPPr>
    <a:lvl1pPr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1pPr>
    <a:lvl2pPr marL="4572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2pPr>
    <a:lvl3pPr marL="9144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3pPr>
    <a:lvl4pPr marL="13716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4pPr>
    <a:lvl5pPr marL="1828800" algn="l" defTabSz="457200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5pPr>
    <a:lvl6pPr marL="22860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6pPr>
    <a:lvl7pPr marL="27432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7pPr>
    <a:lvl8pPr marL="32004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8pPr>
    <a:lvl9pPr marL="3657600" algn="l" defTabSz="457200" rtl="0" eaLnBrk="1" latinLnBrk="0" hangingPunct="1">
      <a:defRPr kern="1200">
        <a:solidFill>
          <a:schemeClr val="tx1"/>
        </a:solidFill>
        <a:latin typeface="Arial" charset="0"/>
        <a:ea typeface="ＭＳ Ｐゴシック" charset="0"/>
        <a:cs typeface="ＭＳ Ｐゴシック" charset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F7BF"/>
    <a:srgbClr val="99FFA0"/>
    <a:srgbClr val="00FF0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12" d="100"/>
          <a:sy n="112" d="100"/>
        </p:scale>
        <p:origin x="-1528" y="-9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15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notesMaster" Target="notesMasters/notesMaster1.xml"/><Relationship Id="rId29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printerSettings" Target="printerSettings/printerSettings1.bin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88E35E8E-640A-3D4A-B5DC-5DDBF010720D}" type="datetime1">
              <a:rPr lang="en-US"/>
              <a:pPr>
                <a:defRPr/>
              </a:pPr>
              <a:t>08/12/15</a:t>
            </a:fld>
            <a:endParaRPr lang="en-GB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89EF3284-1E66-014E-AEFA-14506CB5952A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72261533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hdphoto2.wdp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07B208B9-122E-B74C-BEA6-E3E5BB4F5955}" type="datetime1">
              <a:rPr lang="en-US"/>
              <a:pPr>
                <a:defRPr/>
              </a:pPr>
              <a:t>08/12/15</a:t>
            </a:fld>
            <a:endParaRPr lang="en-GB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endParaRPr lang="en-GB" noProof="0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/>
          <a:p>
            <a:pPr lvl="0"/>
            <a:r>
              <a:rPr lang="en-US" noProof="0"/>
              <a:t>Cliquez pour modifier les styles du texte du masque</a:t>
            </a:r>
          </a:p>
          <a:p>
            <a:pPr lvl="1"/>
            <a:r>
              <a:rPr lang="en-US" noProof="0"/>
              <a:t>Deuxième niveau</a:t>
            </a:r>
          </a:p>
          <a:p>
            <a:pPr lvl="2"/>
            <a:r>
              <a:rPr lang="en-US" noProof="0"/>
              <a:t>Troisième niveau</a:t>
            </a:r>
          </a:p>
          <a:p>
            <a:pPr lvl="3"/>
            <a:r>
              <a:rPr lang="en-US" noProof="0"/>
              <a:t>Quatrième niveau</a:t>
            </a:r>
          </a:p>
          <a:p>
            <a:pPr lvl="4"/>
            <a:r>
              <a:rPr lang="en-US" noProof="0"/>
              <a:t>Cinquième niveau</a:t>
            </a:r>
            <a:endParaRPr lang="en-GB" noProof="0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defRPr sz="1200">
                <a:latin typeface="Calibri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GB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>
                <a:latin typeface="Calibri" charset="0"/>
              </a:defRPr>
            </a:lvl1pPr>
          </a:lstStyle>
          <a:p>
            <a:pPr>
              <a:defRPr/>
            </a:pPr>
            <a:fld id="{E9F19683-67D7-D343-9AA1-993FDB8A2B77}" type="slidenum">
              <a:rPr lang="en-GB"/>
              <a:pPr>
                <a:defRPr/>
              </a:pPr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40209557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ＭＳ Ｐゴシック" pitchFamily="-112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pitchFamily="-112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7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:ma14="http://schemas.microsoft.com/office/mac/drawingml/2011/main" val="1"/>
            </a:ext>
          </a:extLst>
        </p:spPr>
      </p:sp>
      <p:sp>
        <p:nvSpPr>
          <p:cNvPr id="9218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/>
          <a:lstStyle/>
          <a:p>
            <a:endParaRPr lang="en-GB">
              <a:latin typeface="Calibri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9219" name="Slide Number Placeholder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/>
            <a:fld id="{DA870640-1011-1145-B520-36C60408E0FB}" type="slidenum">
              <a:rPr lang="en-GB" sz="1200">
                <a:latin typeface="Calibri" charset="0"/>
              </a:rPr>
              <a:pPr eaLnBrk="1" hangingPunct="1"/>
              <a:t>1</a:t>
            </a:fld>
            <a:endParaRPr lang="en-GB" sz="1200">
              <a:latin typeface="Calibri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1" Type="http://schemas.openxmlformats.org/officeDocument/2006/relationships/vmlDrawing" Target="../drawings/vmlDrawing1.vml"/><Relationship Id="rId2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>
            <a:spLocks noChangeArrowheads="1"/>
          </p:cNvSpPr>
          <p:nvPr/>
        </p:nvSpPr>
        <p:spPr bwMode="auto">
          <a:xfrm>
            <a:off x="228600" y="3352800"/>
            <a:ext cx="8763000" cy="71438"/>
          </a:xfrm>
          <a:prstGeom prst="rect">
            <a:avLst/>
          </a:prstGeom>
          <a:gradFill rotWithShape="1">
            <a:gsLst>
              <a:gs pos="0">
                <a:srgbClr val="004080">
                  <a:alpha val="85001"/>
                </a:srgbClr>
              </a:gs>
              <a:gs pos="50000">
                <a:srgbClr val="9BAAC9"/>
              </a:gs>
              <a:gs pos="100000">
                <a:srgbClr val="004080">
                  <a:alpha val="85001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191919"/>
              </a:solidFill>
              <a:ea typeface="ＭＳ Ｐゴシック" charset="-128"/>
              <a:cs typeface="ＭＳ Ｐゴシック" charset="-128"/>
            </a:endParaRPr>
          </a:p>
        </p:txBody>
      </p:sp>
      <p:graphicFrame>
        <p:nvGraphicFramePr>
          <p:cNvPr id="5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82234054"/>
              </p:ext>
            </p:extLst>
          </p:nvPr>
        </p:nvGraphicFramePr>
        <p:xfrm>
          <a:off x="160338" y="184428"/>
          <a:ext cx="1524000" cy="67151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53259" name="Image Photo Editor" r:id="rId3" imgW="1905266" imgH="838095" progId="">
                  <p:embed/>
                </p:oleObj>
              </mc:Choice>
              <mc:Fallback>
                <p:oleObj name="Image Photo Editor" r:id="rId3" imgW="1905266" imgH="838095" progId="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60338" y="184428"/>
                        <a:ext cx="1524000" cy="671513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ffectLst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  <a:ext uri="{AF507438-7753-43e0-B8FC-AC1667EBCBE1}">
                          <a14:hiddenEffects xmlns:a14="http://schemas.microsoft.com/office/drawing/2010/main">
                            <a:effectLst>
                              <a:outerShdw blurRad="63500" dist="38099" dir="2700000" algn="ctr" rotWithShape="0">
                                <a:schemeClr val="bg2">
                                  <a:alpha val="74997"/>
                                </a:schemeClr>
                              </a:outerShdw>
                            </a:effectLst>
                          </a14:hiddenEffects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pic>
        <p:nvPicPr>
          <p:cNvPr id="6" name="Image 7"/>
          <p:cNvPicPr>
            <a:picLocks noChangeAspect="1"/>
          </p:cNvPicPr>
          <p:nvPr userDrawn="1"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861" y="57150"/>
            <a:ext cx="1144587" cy="11445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" name="Image 8"/>
          <p:cNvPicPr>
            <a:picLocks noChangeAspect="1"/>
          </p:cNvPicPr>
          <p:nvPr userDrawn="1"/>
        </p:nvPicPr>
        <p:blipFill>
          <a:blip r:embed="rId6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3741" y="119341"/>
            <a:ext cx="2041525" cy="736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Image 9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26644" y="3088481"/>
            <a:ext cx="1890713" cy="52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098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28600" y="1143000"/>
            <a:ext cx="8737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677863" y="3886200"/>
            <a:ext cx="7721600" cy="1752600"/>
          </a:xfrm>
        </p:spPr>
        <p:txBody>
          <a:bodyPr/>
          <a:lstStyle>
            <a:lvl1pPr marL="0" indent="0">
              <a:defRPr/>
            </a:lvl1pPr>
          </a:lstStyle>
          <a:p>
            <a:r>
              <a:rPr lang="en-US" smtClean="0"/>
              <a:t>Cliquez pour modifier le style des sous-titres du masque</a:t>
            </a:r>
            <a:endParaRPr lang="fr-FR"/>
          </a:p>
        </p:txBody>
      </p:sp>
      <p:sp>
        <p:nvSpPr>
          <p:cNvPr id="9" name="Rectangle 6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8633F57-A7C9-9541-8090-AC6E2F802633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66201764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134938" y="6330301"/>
            <a:ext cx="8763000" cy="71438"/>
          </a:xfrm>
          <a:prstGeom prst="rect">
            <a:avLst/>
          </a:prstGeom>
          <a:gradFill rotWithShape="1">
            <a:gsLst>
              <a:gs pos="0">
                <a:srgbClr val="004080">
                  <a:alpha val="85001"/>
                </a:srgbClr>
              </a:gs>
              <a:gs pos="50000">
                <a:srgbClr val="9BAAC9"/>
              </a:gs>
              <a:gs pos="100000">
                <a:srgbClr val="004080">
                  <a:alpha val="85001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191919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651101FB-3663-E448-B8B8-478CBF352C2A}" type="slidenum">
              <a:rPr lang="fr-FR"/>
              <a:pPr>
                <a:defRPr/>
              </a:pPr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698761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7"/>
          <p:cNvSpPr>
            <a:spLocks noChangeArrowheads="1"/>
          </p:cNvSpPr>
          <p:nvPr userDrawn="1"/>
        </p:nvSpPr>
        <p:spPr bwMode="auto">
          <a:xfrm>
            <a:off x="134938" y="6308725"/>
            <a:ext cx="8763000" cy="71438"/>
          </a:xfrm>
          <a:prstGeom prst="rect">
            <a:avLst/>
          </a:prstGeom>
          <a:gradFill rotWithShape="1">
            <a:gsLst>
              <a:gs pos="0">
                <a:srgbClr val="004080">
                  <a:alpha val="85001"/>
                </a:srgbClr>
              </a:gs>
              <a:gs pos="50000">
                <a:srgbClr val="9BAAC9"/>
              </a:gs>
              <a:gs pos="100000">
                <a:srgbClr val="004080">
                  <a:alpha val="85001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191919"/>
              </a:solidFill>
              <a:ea typeface="ＭＳ Ｐゴシック" charset="-128"/>
              <a:cs typeface="ＭＳ Ｐゴシック" charset="-128"/>
            </a:endParaRPr>
          </a:p>
        </p:txBody>
      </p: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Cliquez pour modifier les styles du texte du masque</a:t>
            </a:r>
          </a:p>
          <a:p>
            <a:pPr lvl="1"/>
            <a:r>
              <a:rPr lang="en-US" smtClean="0"/>
              <a:t>Deuxième niveau</a:t>
            </a:r>
          </a:p>
          <a:p>
            <a:pPr lvl="2"/>
            <a:r>
              <a:rPr lang="en-US" smtClean="0"/>
              <a:t>Troisième niveau</a:t>
            </a:r>
          </a:p>
          <a:p>
            <a:pPr lvl="3"/>
            <a:r>
              <a:rPr lang="en-US" smtClean="0"/>
              <a:t>Quatrième niveau</a:t>
            </a:r>
          </a:p>
          <a:p>
            <a:pPr lvl="4"/>
            <a:r>
              <a:rPr lang="en-US" smtClean="0"/>
              <a:t>Cinquième niveau</a:t>
            </a:r>
            <a:endParaRPr lang="fr-FR"/>
          </a:p>
        </p:txBody>
      </p:sp>
      <p:sp>
        <p:nvSpPr>
          <p:cNvPr id="5" name="Rectangle 4"/>
          <p:cNvSpPr>
            <a:spLocks noGrp="1" noChangeArrowheads="1"/>
          </p:cNvSpPr>
          <p:nvPr>
            <p:ph type="sldNum" sz="quarter" idx="10"/>
          </p:nvPr>
        </p:nvSpPr>
        <p:spPr/>
        <p:txBody>
          <a:bodyPr/>
          <a:lstStyle>
            <a:lvl1pPr>
              <a:defRPr sz="1500"/>
            </a:lvl1pPr>
          </a:lstStyle>
          <a:p>
            <a:pPr>
              <a:defRPr/>
            </a:pPr>
            <a:fld id="{56BA55E4-BACD-8649-A25F-7E75ECA7B5F1}" type="slidenum">
              <a:rPr lang="fr-FR"/>
              <a:pPr>
                <a:defRPr/>
              </a:pPr>
              <a:t>‹#›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705625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position personnalisé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numéro de diapositive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37CE67-CE05-3E43-A395-192553A5DC21}" type="slidenum">
              <a:rPr lang="fr-FR" smtClean="0"/>
              <a:pPr>
                <a:defRPr/>
              </a:pPr>
              <a:t>‹#›</a:t>
            </a:fld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>
          <a:xfrm>
            <a:off x="293200" y="660743"/>
            <a:ext cx="8622200" cy="3905134"/>
          </a:xfrm>
        </p:spPr>
        <p:txBody>
          <a:bodyPr anchor="ctr" anchorCtr="0"/>
          <a:lstStyle>
            <a:lvl1pPr marL="0" indent="0" algn="ctr">
              <a:buNone/>
              <a:defRPr sz="3200"/>
            </a:lvl1pPr>
          </a:lstStyle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</p:txBody>
      </p:sp>
      <p:sp>
        <p:nvSpPr>
          <p:cNvPr id="6" name="Espace réservé du texte 4"/>
          <p:cNvSpPr>
            <a:spLocks noGrp="1"/>
          </p:cNvSpPr>
          <p:nvPr>
            <p:ph type="body" sz="quarter" idx="12"/>
          </p:nvPr>
        </p:nvSpPr>
        <p:spPr>
          <a:xfrm>
            <a:off x="293200" y="4565877"/>
            <a:ext cx="8622200" cy="1684856"/>
          </a:xfrm>
        </p:spPr>
        <p:txBody>
          <a:bodyPr anchor="ctr" anchorCtr="0"/>
          <a:lstStyle>
            <a:lvl1pPr marL="0" indent="0" algn="ctr">
              <a:buNone/>
              <a:defRPr sz="2800"/>
            </a:lvl1pPr>
          </a:lstStyle>
          <a:p>
            <a:pPr lvl="0"/>
            <a:r>
              <a:rPr lang="en-US" dirty="0" err="1" smtClean="0"/>
              <a:t>Cliquez</a:t>
            </a:r>
            <a:r>
              <a:rPr lang="en-US" dirty="0" smtClean="0"/>
              <a:t> pour modifier les styles du </a:t>
            </a:r>
            <a:r>
              <a:rPr lang="en-US" dirty="0" err="1" smtClean="0"/>
              <a:t>texte</a:t>
            </a:r>
            <a:r>
              <a:rPr lang="en-US" dirty="0" smtClean="0"/>
              <a:t> du masque</a:t>
            </a:r>
          </a:p>
        </p:txBody>
      </p:sp>
    </p:spTree>
    <p:extLst>
      <p:ext uri="{BB962C8B-B14F-4D97-AF65-F5344CB8AC3E}">
        <p14:creationId xmlns:p14="http://schemas.microsoft.com/office/powerpoint/2010/main" val="378733954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D8DDED"/>
        </a:solidFill>
        <a:effectLst>
          <a:outerShdw blurRad="63500" dist="107763" dir="2700000" algn="ctr" rotWithShape="0">
            <a:srgbClr val="000000">
              <a:alpha val="74998"/>
            </a:srgbClr>
          </a:outerShdw>
        </a:effectLst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406400" y="304800"/>
            <a:ext cx="8262938" cy="838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et modifiez le titre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39738" y="1295400"/>
            <a:ext cx="8247062" cy="4572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3078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7239000" y="6477000"/>
            <a:ext cx="1676400" cy="228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spcBef>
                <a:spcPct val="50000"/>
              </a:spcBef>
              <a:defRPr sz="1400">
                <a:solidFill>
                  <a:srgbClr val="191919"/>
                </a:solidFill>
              </a:defRPr>
            </a:lvl1pPr>
          </a:lstStyle>
          <a:p>
            <a:pPr>
              <a:defRPr/>
            </a:pPr>
            <a:fld id="{9F37CE67-CE05-3E43-A395-192553A5DC21}" type="slidenum">
              <a:rPr lang="fr-FR"/>
              <a:pPr>
                <a:defRPr/>
              </a:pPr>
              <a:t>‹#›</a:t>
            </a:fld>
            <a:endParaRPr lang="fr-FR"/>
          </a:p>
        </p:txBody>
      </p:sp>
      <p:sp>
        <p:nvSpPr>
          <p:cNvPr id="3080" name="Rectangle 8"/>
          <p:cNvSpPr>
            <a:spLocks noChangeArrowheads="1"/>
          </p:cNvSpPr>
          <p:nvPr/>
        </p:nvSpPr>
        <p:spPr bwMode="auto">
          <a:xfrm>
            <a:off x="228600" y="152400"/>
            <a:ext cx="8763000" cy="71438"/>
          </a:xfrm>
          <a:prstGeom prst="rect">
            <a:avLst/>
          </a:prstGeom>
          <a:gradFill rotWithShape="1">
            <a:gsLst>
              <a:gs pos="0">
                <a:srgbClr val="004080">
                  <a:alpha val="85001"/>
                </a:srgbClr>
              </a:gs>
              <a:gs pos="50000">
                <a:srgbClr val="9BAAC9"/>
              </a:gs>
              <a:gs pos="100000">
                <a:srgbClr val="004080">
                  <a:alpha val="85001"/>
                </a:srgbClr>
              </a:gs>
            </a:gsLst>
            <a:lin ang="0" scaled="1"/>
          </a:gradFill>
          <a:ln w="12700">
            <a:noFill/>
            <a:miter lim="800000"/>
            <a:headEnd/>
            <a:tailEnd/>
          </a:ln>
          <a:effectLst/>
        </p:spPr>
        <p:txBody>
          <a:bodyPr wrap="none" anchor="ctr"/>
          <a:lstStyle/>
          <a:p>
            <a:pPr>
              <a:defRPr/>
            </a:pPr>
            <a:endParaRPr lang="en-GB">
              <a:solidFill>
                <a:srgbClr val="191919"/>
              </a:solidFill>
              <a:ea typeface="ＭＳ Ｐゴシック" charset="-128"/>
              <a:cs typeface="ＭＳ Ｐゴシック" charset="-128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0" r:id="rId1"/>
    <p:sldLayoutId id="2147483752" r:id="rId2"/>
    <p:sldLayoutId id="2147483753" r:id="rId3"/>
    <p:sldLayoutId id="2147483754" r:id="rId4"/>
  </p:sldLayoutIdLst>
  <p:timing>
    <p:tnLst>
      <p:par>
        <p:cTn xmlns:p14="http://schemas.microsoft.com/office/powerpoint/2010/main" id="1" dur="indefinite" restart="never" nodeType="tmRoot"/>
      </p:par>
    </p:tnLst>
  </p:timing>
  <p:hf hdr="0" ftr="0" dt="0"/>
  <p:txStyles>
    <p:titleStyle>
      <a:lvl1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+mj-lt"/>
          <a:ea typeface="ＭＳ Ｐゴシック" charset="-128"/>
          <a:cs typeface="ＭＳ Ｐゴシック" charset="-128"/>
        </a:defRPr>
      </a:lvl1pPr>
      <a:lvl2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2pPr>
      <a:lvl3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3pPr>
      <a:lvl4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4pPr>
      <a:lvl5pPr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  <a:ea typeface="ＭＳ Ｐゴシック" charset="-128"/>
          <a:cs typeface="ＭＳ Ｐゴシック" charset="-128"/>
        </a:defRPr>
      </a:lvl5pPr>
      <a:lvl6pPr marL="457200"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</a:defRPr>
      </a:lvl6pPr>
      <a:lvl7pPr marL="914400"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</a:defRPr>
      </a:lvl7pPr>
      <a:lvl8pPr marL="1371600"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</a:defRPr>
      </a:lvl8pPr>
      <a:lvl9pPr marL="1828800" algn="ctr" rtl="0" eaLnBrk="1" fontAlgn="base" hangingPunct="1">
        <a:spcBef>
          <a:spcPct val="0"/>
        </a:spcBef>
        <a:spcAft>
          <a:spcPct val="0"/>
        </a:spcAft>
        <a:defRPr kumimoji="1" sz="2800" b="1">
          <a:solidFill>
            <a:schemeClr val="tx2"/>
          </a:solidFill>
          <a:latin typeface="Arial" pitchFamily="-65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100000"/>
        <a:buFont typeface="Arial" charset="0"/>
        <a:buChar char="•"/>
        <a:defRPr kumimoji="1" sz="2400">
          <a:solidFill>
            <a:schemeClr val="tx2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Symbol" charset="0"/>
        <a:buChar char="-"/>
        <a:defRPr kumimoji="1" sz="2400">
          <a:solidFill>
            <a:schemeClr val="tx1"/>
          </a:solidFill>
          <a:latin typeface="+mn-lt"/>
          <a:ea typeface="ＭＳ Ｐゴシック" pitchFamily="-65" charset="-128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55000"/>
        <a:buFont typeface="Monotype Sorts" charset="0"/>
        <a:buChar char="l"/>
        <a:defRPr kumimoji="1" sz="2000">
          <a:solidFill>
            <a:schemeClr val="tx1"/>
          </a:solidFill>
          <a:latin typeface="+mn-lt"/>
          <a:ea typeface="ＭＳ Ｐゴシック" pitchFamily="-65" charset="-128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SzPct val="80000"/>
        <a:buFont typeface="Monotype Sorts" charset="0"/>
        <a:buChar char="3"/>
        <a:defRPr kumimoji="1" sz="2000">
          <a:solidFill>
            <a:schemeClr val="tx1"/>
          </a:solidFill>
          <a:latin typeface="+mn-lt"/>
          <a:ea typeface="ＭＳ Ｐゴシック" pitchFamily="-65" charset="-128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»"/>
        <a:defRPr kumimoji="1" sz="2000">
          <a:solidFill>
            <a:schemeClr val="tx1"/>
          </a:solidFill>
          <a:latin typeface="+mn-lt"/>
          <a:ea typeface="ＭＳ Ｐゴシック" pitchFamily="-65" charset="-128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pitchFamily="-65" charset="-128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pitchFamily="-65" charset="-128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pitchFamily="-65" charset="-128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lr>
          <a:schemeClr val="tx2"/>
        </a:buClr>
        <a:buChar char="»"/>
        <a:defRPr kumimoji="1">
          <a:solidFill>
            <a:schemeClr val="tx1"/>
          </a:solidFill>
          <a:latin typeface="+mn-lt"/>
          <a:ea typeface="ＭＳ Ｐゴシック" pitchFamily="-65" charset="-128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0.jpeg"/><Relationship Id="rId3" Type="http://schemas.microsoft.com/office/2007/relationships/hdphoto" Target="../media/hdphoto2.wdp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openxmlformats.org/officeDocument/2006/relationships/image" Target="../media/image11.png"/><Relationship Id="rId6" Type="http://schemas.openxmlformats.org/officeDocument/2006/relationships/image" Target="../media/image13.png"/><Relationship Id="rId7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3.png"/><Relationship Id="rId7" Type="http://schemas.openxmlformats.org/officeDocument/2006/relationships/image" Target="../media/image4.png"/><Relationship Id="rId8" Type="http://schemas.openxmlformats.org/officeDocument/2006/relationships/image" Target="../media/image14.png"/><Relationship Id="rId9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11.png"/><Relationship Id="rId5" Type="http://schemas.openxmlformats.org/officeDocument/2006/relationships/image" Target="../media/image13.png"/><Relationship Id="rId6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6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4" Type="http://schemas.openxmlformats.org/officeDocument/2006/relationships/image" Target="../media/image19.png"/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1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eg"/><Relationship Id="rId3" Type="http://schemas.microsoft.com/office/2007/relationships/hdphoto" Target="../media/hdphoto1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3" name="Titre 1"/>
          <p:cNvSpPr>
            <a:spLocks noGrp="1"/>
          </p:cNvSpPr>
          <p:nvPr>
            <p:ph type="ctrTitle"/>
          </p:nvPr>
        </p:nvSpPr>
        <p:spPr>
          <a:xfrm>
            <a:off x="228600" y="1350963"/>
            <a:ext cx="8737600" cy="1143000"/>
          </a:xfrm>
        </p:spPr>
        <p:txBody>
          <a:bodyPr/>
          <a:lstStyle/>
          <a:p>
            <a:r>
              <a:rPr lang="en-US" dirty="0" smtClean="0">
                <a:latin typeface="Arial" charset="0"/>
                <a:ea typeface="ＭＳ Ｐゴシック" charset="0"/>
                <a:cs typeface="ＭＳ Ｐゴシック" charset="0"/>
              </a:rPr>
              <a:t>Café In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: A quoi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ca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sert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la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recherche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sur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la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programmation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? Comment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peut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on faire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travailler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des </a:t>
            </a:r>
            <a:r>
              <a:rPr lang="en-US" dirty="0" err="1">
                <a:latin typeface="Arial" charset="0"/>
                <a:ea typeface="ＭＳ Ｐゴシック" charset="0"/>
                <a:cs typeface="ＭＳ Ｐゴシック" charset="0"/>
              </a:rPr>
              <a:t>ordinateurs</a:t>
            </a:r>
            <a:r>
              <a:rPr lang="en-US" dirty="0">
                <a:latin typeface="Arial" charset="0"/>
                <a:ea typeface="ＭＳ Ｐゴシック" charset="0"/>
                <a:cs typeface="ＭＳ Ｐゴシック" charset="0"/>
              </a:rPr>
              <a:t> ensemble?</a:t>
            </a:r>
            <a:endParaRPr lang="en-GB" dirty="0">
              <a:latin typeface="Arial" charset="0"/>
              <a:ea typeface="ＭＳ Ｐゴシック" charset="0"/>
              <a:cs typeface="ＭＳ Ｐゴシック" charset="0"/>
            </a:endParaRPr>
          </a:p>
        </p:txBody>
      </p:sp>
      <p:sp>
        <p:nvSpPr>
          <p:cNvPr id="8194" name="Rectangle 3"/>
          <p:cNvSpPr>
            <a:spLocks noChangeArrowheads="1"/>
          </p:cNvSpPr>
          <p:nvPr/>
        </p:nvSpPr>
        <p:spPr bwMode="auto">
          <a:xfrm>
            <a:off x="776283" y="3886200"/>
            <a:ext cx="75438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ctr"/>
            <a:r>
              <a:rPr lang="fr-FR" sz="2000" b="1" dirty="0">
                <a:solidFill>
                  <a:schemeClr val="bg2"/>
                </a:solidFill>
              </a:rPr>
              <a:t>Ludovic Henrio</a:t>
            </a:r>
            <a:endParaRPr lang="en-GB" sz="2000" dirty="0">
              <a:solidFill>
                <a:schemeClr val="bg2"/>
              </a:solidFill>
            </a:endParaRPr>
          </a:p>
        </p:txBody>
      </p:sp>
      <p:sp>
        <p:nvSpPr>
          <p:cNvPr id="9221" name="ZoneTexte 4"/>
          <p:cNvSpPr txBox="1">
            <a:spLocks noChangeArrowheads="1"/>
          </p:cNvSpPr>
          <p:nvPr/>
        </p:nvSpPr>
        <p:spPr bwMode="auto">
          <a:xfrm>
            <a:off x="4945063" y="5522913"/>
            <a:ext cx="4152248" cy="12003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  <a:cs typeface="ＭＳ Ｐゴシック" charset="0"/>
              </a:defRPr>
            </a:lvl1pPr>
            <a:lvl2pPr marL="37931725" indent="-37474525"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2pPr>
            <a:lvl3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3pPr>
            <a:lvl4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4pPr>
            <a:lvl5pPr eaLnBrk="0" hangingPunct="0"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5pPr>
            <a:lvl6pPr marL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6pPr>
            <a:lvl7pPr marL="9144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7pPr>
            <a:lvl8pPr marL="1371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8pPr>
            <a:lvl9pPr marL="18288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charset="0"/>
                <a:ea typeface="ＭＳ Ｐゴシック" charset="0"/>
              </a:defRPr>
            </a:lvl9pPr>
          </a:lstStyle>
          <a:p>
            <a:pPr eaLnBrk="1" hangingPunct="1">
              <a:defRPr/>
            </a:pPr>
            <a:r>
              <a:rPr lang="en-GB" dirty="0" smtClean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SCALE Team</a:t>
            </a:r>
          </a:p>
          <a:p>
            <a:pPr eaLnBrk="1" hangingPunct="1">
              <a:defRPr/>
            </a:pPr>
            <a:r>
              <a:rPr lang="en-GB" dirty="0" smtClean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(INRIA) - UNS – I3S – CNRS </a:t>
            </a:r>
          </a:p>
          <a:p>
            <a:pPr eaLnBrk="1" hangingPunct="1">
              <a:defRPr/>
            </a:pPr>
            <a:r>
              <a:rPr lang="en-GB" dirty="0" smtClean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Sophia </a:t>
            </a:r>
            <a:r>
              <a:rPr lang="en-GB" dirty="0" err="1" smtClean="0">
                <a:effectLst>
                  <a:outerShdw blurRad="50800" dist="38100" algn="l" rotWithShape="0">
                    <a:prstClr val="black">
                      <a:alpha val="40000"/>
                    </a:prstClr>
                  </a:outerShdw>
                </a:effectLst>
              </a:rPr>
              <a:t>Antipolis</a:t>
            </a:r>
            <a:endParaRPr lang="en-GB" dirty="0" smtClean="0">
              <a:effectLst>
                <a:outerShdw blurRad="50800" dist="38100" algn="l" rotWithShape="0">
                  <a:prstClr val="black">
                    <a:alpha val="40000"/>
                  </a:prstClr>
                </a:outerShdw>
              </a:effectLst>
            </a:endParaRPr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37CE67-CE05-3E43-A395-192553A5DC21}" type="slidenum">
              <a:rPr lang="fr-FR" smtClean="0"/>
              <a:pPr>
                <a:defRPr/>
              </a:pPr>
              <a:t>10</a:t>
            </a:fld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P1020590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64204" t="13394" r="7363" b="61757"/>
          <a:stretch/>
        </p:blipFill>
        <p:spPr>
          <a:xfrm>
            <a:off x="1490383" y="1409156"/>
            <a:ext cx="6163234" cy="4039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24835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Programmer des systèmes distribués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439738" y="1295400"/>
            <a:ext cx="5910459" cy="4572000"/>
          </a:xfrm>
        </p:spPr>
        <p:txBody>
          <a:bodyPr/>
          <a:lstStyle/>
          <a:p>
            <a:r>
              <a:rPr lang="fr-FR" dirty="0" smtClean="0"/>
              <a:t>Programmer c’est définir des procédures à suivre</a:t>
            </a:r>
          </a:p>
          <a:p>
            <a:r>
              <a:rPr lang="fr-FR" dirty="0" smtClean="0"/>
              <a:t>Programmer c’est prévoir</a:t>
            </a:r>
          </a:p>
          <a:p>
            <a:r>
              <a:rPr lang="fr-FR" dirty="0" smtClean="0"/>
              <a:t>Programmer c’est être précis et complet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Donc c’est difficile … surtout quand</a:t>
            </a:r>
          </a:p>
          <a:p>
            <a:r>
              <a:rPr lang="fr-FR" dirty="0" smtClean="0"/>
              <a:t>Les tâches sont faites en parallèle en prenant plus ou moins de temps</a:t>
            </a:r>
          </a:p>
          <a:p>
            <a:r>
              <a:rPr lang="fr-FR" dirty="0" smtClean="0"/>
              <a:t>Certaines tâches peuvent échouer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11</a:t>
            </a:fld>
            <a:endParaRPr lang="fr-FR"/>
          </a:p>
        </p:txBody>
      </p:sp>
      <p:sp>
        <p:nvSpPr>
          <p:cNvPr id="5" name="Rectangle 4"/>
          <p:cNvSpPr/>
          <p:nvPr/>
        </p:nvSpPr>
        <p:spPr bwMode="auto">
          <a:xfrm>
            <a:off x="6350197" y="986599"/>
            <a:ext cx="2793803" cy="1939179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342900" indent="-342900">
              <a:buAutoNum type="arabicPeriod"/>
            </a:pPr>
            <a:r>
              <a:rPr lang="fr-FR" sz="1600" dirty="0" smtClean="0"/>
              <a:t>Prévoir budget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Réserver un billet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INRIA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I3S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smtClean="0"/>
              <a:t>5. Faire retour mission</a:t>
            </a:r>
          </a:p>
          <a:p>
            <a:endParaRPr lang="fr-FR" sz="1600" dirty="0"/>
          </a:p>
        </p:txBody>
      </p:sp>
      <p:sp>
        <p:nvSpPr>
          <p:cNvPr id="6" name="Bulle rectangulaire 5"/>
          <p:cNvSpPr/>
          <p:nvPr/>
        </p:nvSpPr>
        <p:spPr bwMode="auto">
          <a:xfrm>
            <a:off x="6679046" y="3515469"/>
            <a:ext cx="2154531" cy="1155317"/>
          </a:xfrm>
          <a:prstGeom prst="wedgeRectCallout">
            <a:avLst>
              <a:gd name="adj1" fmla="val -80833"/>
              <a:gd name="adj2" fmla="val 32012"/>
            </a:avLst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r>
              <a:rPr lang="fr-FR" dirty="0" smtClean="0"/>
              <a:t>Les choses ne devaient pas arriver dans cet ordre là!</a:t>
            </a:r>
            <a:endParaRPr lang="fr-FR" dirty="0"/>
          </a:p>
        </p:txBody>
      </p:sp>
      <p:sp>
        <p:nvSpPr>
          <p:cNvPr id="7" name="Bulle rectangulaire 6"/>
          <p:cNvSpPr/>
          <p:nvPr/>
        </p:nvSpPr>
        <p:spPr bwMode="auto">
          <a:xfrm>
            <a:off x="6161734" y="5226456"/>
            <a:ext cx="2154531" cy="929899"/>
          </a:xfrm>
          <a:prstGeom prst="wedgeRectCallout">
            <a:avLst>
              <a:gd name="adj1" fmla="val -75043"/>
              <a:gd name="adj2" fmla="val -47256"/>
            </a:avLst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r>
              <a:rPr lang="fr-FR" dirty="0" smtClean="0"/>
              <a:t>Tiens! Ca répond pas …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93154497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Les langages de programmation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Permettre aux gens de programmer des systèmes et des algorithmes (distribués).</a:t>
            </a:r>
          </a:p>
          <a:p>
            <a:r>
              <a:rPr lang="fr-FR" dirty="0" smtClean="0"/>
              <a:t>Etre facile d’utilisation </a:t>
            </a:r>
            <a:r>
              <a:rPr lang="fr-FR" b="1" dirty="0" smtClean="0">
                <a:solidFill>
                  <a:srgbClr val="FF0000"/>
                </a:solidFill>
              </a:rPr>
              <a:t>mais </a:t>
            </a:r>
            <a:r>
              <a:rPr lang="fr-FR" dirty="0" smtClean="0"/>
              <a:t>contraindre le programmeur à écrire des programmes justes.</a:t>
            </a:r>
          </a:p>
          <a:p>
            <a:r>
              <a:rPr lang="fr-FR" dirty="0" smtClean="0"/>
              <a:t>Permettre au programmeur et/ou au programmes d’être efficace … un subtil équilibre à trouver.</a:t>
            </a:r>
            <a:endParaRPr lang="fr-FR" b="1" dirty="0" smtClean="0">
              <a:solidFill>
                <a:srgbClr val="000090"/>
              </a:solidFill>
            </a:endParaRP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12</a:t>
            </a:fld>
            <a:endParaRPr lang="fr-FR"/>
          </a:p>
        </p:txBody>
      </p:sp>
      <p:sp>
        <p:nvSpPr>
          <p:cNvPr id="29" name="Rectangle 28"/>
          <p:cNvSpPr/>
          <p:nvPr/>
        </p:nvSpPr>
        <p:spPr>
          <a:xfrm>
            <a:off x="623680" y="4252584"/>
            <a:ext cx="7529519" cy="170027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Il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existe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de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nombreux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modèles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de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programmation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. Nous nous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intéressons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aux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acteurs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</a:t>
            </a:r>
            <a:endParaRPr lang="en-GB" sz="2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2855579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Acteurs ou Objets actifs: les principes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13</a:t>
            </a:fld>
            <a:endParaRPr lang="fr-FR"/>
          </a:p>
        </p:txBody>
      </p:sp>
      <p:grpSp>
        <p:nvGrpSpPr>
          <p:cNvPr id="17" name="Grouper 16"/>
          <p:cNvGrpSpPr/>
          <p:nvPr/>
        </p:nvGrpSpPr>
        <p:grpSpPr>
          <a:xfrm>
            <a:off x="5778615" y="1398483"/>
            <a:ext cx="2579720" cy="2394109"/>
            <a:chOff x="6259480" y="2695944"/>
            <a:chExt cx="2579720" cy="2394109"/>
          </a:xfrm>
        </p:grpSpPr>
        <p:sp>
          <p:nvSpPr>
            <p:cNvPr id="6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4" name="Grouper 13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5" name="Image 1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18" name="Grouper 17"/>
          <p:cNvGrpSpPr/>
          <p:nvPr/>
        </p:nvGrpSpPr>
        <p:grpSpPr>
          <a:xfrm>
            <a:off x="746962" y="1295400"/>
            <a:ext cx="2579720" cy="2394109"/>
            <a:chOff x="6259480" y="2695944"/>
            <a:chExt cx="2579720" cy="2394109"/>
          </a:xfrm>
        </p:grpSpPr>
        <p:sp>
          <p:nvSpPr>
            <p:cNvPr id="19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20" name="Imag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22" name="Grouper 21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23" name="Image 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4" name="Image 2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25" name="Grouper 24"/>
          <p:cNvGrpSpPr/>
          <p:nvPr/>
        </p:nvGrpSpPr>
        <p:grpSpPr>
          <a:xfrm>
            <a:off x="746962" y="4082891"/>
            <a:ext cx="2579720" cy="2394109"/>
            <a:chOff x="6259480" y="2695944"/>
            <a:chExt cx="2579720" cy="2394109"/>
          </a:xfrm>
        </p:grpSpPr>
        <p:sp>
          <p:nvSpPr>
            <p:cNvPr id="26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28" name="Rectangle 27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29" name="Grouper 28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30" name="Image 29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31" name="Image 30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32" name="Grouper 31"/>
          <p:cNvGrpSpPr/>
          <p:nvPr/>
        </p:nvGrpSpPr>
        <p:grpSpPr>
          <a:xfrm>
            <a:off x="5949140" y="3964411"/>
            <a:ext cx="2579720" cy="2394109"/>
            <a:chOff x="6259480" y="2695944"/>
            <a:chExt cx="2579720" cy="2394109"/>
          </a:xfrm>
        </p:grpSpPr>
        <p:sp>
          <p:nvSpPr>
            <p:cNvPr id="33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34" name="Image 33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35" name="Rectangle 34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36" name="Grouper 35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37" name="Image 3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38" name="Image 37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sp>
        <p:nvSpPr>
          <p:cNvPr id="39" name="Rectangle 38"/>
          <p:cNvSpPr/>
          <p:nvPr/>
        </p:nvSpPr>
        <p:spPr>
          <a:xfrm>
            <a:off x="1491209" y="3031499"/>
            <a:ext cx="5989965" cy="116362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Faire les choses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une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par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une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! </a:t>
            </a:r>
            <a:b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</a:b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Pas de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parallélisme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local</a:t>
            </a:r>
            <a:endParaRPr lang="en-GB" sz="2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1"/>
              </a:solidFill>
            </a:endParaRPr>
          </a:p>
        </p:txBody>
      </p:sp>
      <p:grpSp>
        <p:nvGrpSpPr>
          <p:cNvPr id="51" name="Grouper 50"/>
          <p:cNvGrpSpPr/>
          <p:nvPr/>
        </p:nvGrpSpPr>
        <p:grpSpPr>
          <a:xfrm>
            <a:off x="142075" y="4383355"/>
            <a:ext cx="8813343" cy="2355420"/>
            <a:chOff x="142075" y="4383355"/>
            <a:chExt cx="8813343" cy="2355420"/>
          </a:xfrm>
        </p:grpSpPr>
        <p:sp>
          <p:nvSpPr>
            <p:cNvPr id="52" name="Rogner un rectangle avec un coin diagonal 51"/>
            <p:cNvSpPr/>
            <p:nvPr/>
          </p:nvSpPr>
          <p:spPr>
            <a:xfrm>
              <a:off x="142075" y="4383355"/>
              <a:ext cx="8813343" cy="2355420"/>
            </a:xfrm>
            <a:prstGeom prst="snip2DiagRect">
              <a:avLst/>
            </a:prstGeom>
            <a:solidFill>
              <a:schemeClr val="tx1">
                <a:lumMod val="10000"/>
                <a:lumOff val="90000"/>
              </a:schemeClr>
            </a:solidFill>
            <a:ln w="38100" cmpd="sng">
              <a:solidFill>
                <a:schemeClr val="bg2">
                  <a:lumMod val="60000"/>
                  <a:lumOff val="40000"/>
                </a:schemeClr>
              </a:solidFill>
              <a:prstDash val="solid"/>
              <a:headEnd type="none"/>
              <a:tailEnd type="triangle"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fr-FR" sz="100"/>
            </a:p>
          </p:txBody>
        </p:sp>
        <p:sp>
          <p:nvSpPr>
            <p:cNvPr id="53" name="ZoneTexte 52"/>
            <p:cNvSpPr txBox="1"/>
            <p:nvPr/>
          </p:nvSpPr>
          <p:spPr>
            <a:xfrm>
              <a:off x="909680" y="5007067"/>
              <a:ext cx="71066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 smtClean="0">
                  <a:solidFill>
                    <a:srgbClr val="660066"/>
                  </a:solidFill>
                </a:rPr>
                <a:t>Akka</a:t>
              </a:r>
              <a:endParaRPr lang="fr-FR" dirty="0">
                <a:solidFill>
                  <a:srgbClr val="660066"/>
                </a:solidFill>
              </a:endParaRPr>
            </a:p>
          </p:txBody>
        </p:sp>
        <p:sp>
          <p:nvSpPr>
            <p:cNvPr id="54" name="ZoneTexte 53"/>
            <p:cNvSpPr txBox="1"/>
            <p:nvPr/>
          </p:nvSpPr>
          <p:spPr>
            <a:xfrm>
              <a:off x="2285354" y="4595553"/>
              <a:ext cx="8519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/>
                <a:t>Erlang</a:t>
              </a:r>
              <a:endParaRPr lang="fr-FR" dirty="0"/>
            </a:p>
          </p:txBody>
        </p:sp>
        <p:sp>
          <p:nvSpPr>
            <p:cNvPr id="55" name="ZoneTexte 54"/>
            <p:cNvSpPr txBox="1"/>
            <p:nvPr/>
          </p:nvSpPr>
          <p:spPr>
            <a:xfrm>
              <a:off x="2711312" y="6114982"/>
              <a:ext cx="99291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 smtClean="0">
                  <a:solidFill>
                    <a:schemeClr val="accent2">
                      <a:lumMod val="75000"/>
                    </a:schemeClr>
                  </a:solidFill>
                </a:rPr>
                <a:t>Orleans</a:t>
              </a:r>
              <a:endParaRPr lang="fr-FR" dirty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6" name="ZoneTexte 55"/>
            <p:cNvSpPr txBox="1"/>
            <p:nvPr/>
          </p:nvSpPr>
          <p:spPr>
            <a:xfrm>
              <a:off x="6820261" y="5729619"/>
              <a:ext cx="65938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chemeClr val="bg2">
                      <a:lumMod val="60000"/>
                      <a:lumOff val="40000"/>
                    </a:schemeClr>
                  </a:solidFill>
                </a:rPr>
                <a:t>ABS</a:t>
              </a:r>
              <a:endParaRPr lang="fr-FR" dirty="0">
                <a:solidFill>
                  <a:schemeClr val="bg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57" name="ZoneTexte 56"/>
            <p:cNvSpPr txBox="1"/>
            <p:nvPr/>
          </p:nvSpPr>
          <p:spPr>
            <a:xfrm>
              <a:off x="4329011" y="5893340"/>
              <a:ext cx="73627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 smtClean="0">
                  <a:solidFill>
                    <a:srgbClr val="FF6600"/>
                  </a:solidFill>
                </a:rPr>
                <a:t>Creol</a:t>
              </a:r>
              <a:endParaRPr lang="fr-FR" dirty="0">
                <a:solidFill>
                  <a:srgbClr val="FF6600"/>
                </a:solidFill>
              </a:endParaRPr>
            </a:p>
          </p:txBody>
        </p:sp>
        <p:sp>
          <p:nvSpPr>
            <p:cNvPr id="58" name="ZoneTexte 57"/>
            <p:cNvSpPr txBox="1"/>
            <p:nvPr/>
          </p:nvSpPr>
          <p:spPr>
            <a:xfrm>
              <a:off x="5904212" y="4605114"/>
              <a:ext cx="916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 smtClean="0">
                  <a:solidFill>
                    <a:schemeClr val="accent2">
                      <a:lumMod val="75000"/>
                    </a:schemeClr>
                  </a:solidFill>
                </a:rPr>
                <a:t>Jcobox</a:t>
              </a:r>
              <a:endParaRPr lang="fr-FR" dirty="0" smtClean="0">
                <a:solidFill>
                  <a:schemeClr val="accent2">
                    <a:lumMod val="75000"/>
                  </a:schemeClr>
                </a:solidFill>
              </a:endParaRPr>
            </a:p>
          </p:txBody>
        </p:sp>
        <p:sp>
          <p:nvSpPr>
            <p:cNvPr id="59" name="ZoneTexte 58"/>
            <p:cNvSpPr txBox="1"/>
            <p:nvPr/>
          </p:nvSpPr>
          <p:spPr>
            <a:xfrm>
              <a:off x="4201302" y="4605114"/>
              <a:ext cx="109571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008000"/>
                  </a:solidFill>
                </a:rPr>
                <a:t>Rebecca</a:t>
              </a:r>
              <a:endParaRPr lang="fr-FR" dirty="0">
                <a:solidFill>
                  <a:srgbClr val="008000"/>
                </a:solidFill>
              </a:endParaRPr>
            </a:p>
          </p:txBody>
        </p:sp>
        <p:sp>
          <p:nvSpPr>
            <p:cNvPr id="60" name="ZoneTexte 59"/>
            <p:cNvSpPr txBox="1"/>
            <p:nvPr/>
          </p:nvSpPr>
          <p:spPr>
            <a:xfrm>
              <a:off x="1949227" y="5561065"/>
              <a:ext cx="76208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000090"/>
                  </a:solidFill>
                </a:rPr>
                <a:t>Salsa</a:t>
              </a:r>
              <a:endParaRPr lang="fr-FR" dirty="0">
                <a:solidFill>
                  <a:srgbClr val="000090"/>
                </a:solidFill>
              </a:endParaRPr>
            </a:p>
          </p:txBody>
        </p:sp>
        <p:sp>
          <p:nvSpPr>
            <p:cNvPr id="61" name="ZoneTexte 60"/>
            <p:cNvSpPr txBox="1"/>
            <p:nvPr/>
          </p:nvSpPr>
          <p:spPr>
            <a:xfrm>
              <a:off x="7782952" y="4747872"/>
              <a:ext cx="117246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err="1" smtClean="0">
                  <a:solidFill>
                    <a:schemeClr val="bg2">
                      <a:lumMod val="60000"/>
                      <a:lumOff val="40000"/>
                    </a:schemeClr>
                  </a:solidFill>
                </a:rPr>
                <a:t>ProActive</a:t>
              </a:r>
              <a:endParaRPr lang="fr-FR" dirty="0">
                <a:solidFill>
                  <a:schemeClr val="bg2">
                    <a:lumMod val="60000"/>
                    <a:lumOff val="40000"/>
                  </a:schemeClr>
                </a:solidFill>
              </a:endParaRPr>
            </a:p>
          </p:txBody>
        </p:sp>
        <p:sp>
          <p:nvSpPr>
            <p:cNvPr id="62" name="ZoneTexte 61"/>
            <p:cNvSpPr txBox="1"/>
            <p:nvPr/>
          </p:nvSpPr>
          <p:spPr>
            <a:xfrm>
              <a:off x="5065285" y="5376399"/>
              <a:ext cx="91604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1D1C43"/>
                  </a:solidFill>
                </a:rPr>
                <a:t>Encore</a:t>
              </a:r>
              <a:endParaRPr lang="fr-FR" dirty="0">
                <a:solidFill>
                  <a:srgbClr val="1D1C43"/>
                </a:solidFill>
              </a:endParaRPr>
            </a:p>
          </p:txBody>
        </p:sp>
        <p:sp>
          <p:nvSpPr>
            <p:cNvPr id="63" name="ZoneTexte 62"/>
            <p:cNvSpPr txBox="1"/>
            <p:nvPr/>
          </p:nvSpPr>
          <p:spPr>
            <a:xfrm>
              <a:off x="680379" y="6262672"/>
              <a:ext cx="14548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FR" dirty="0" smtClean="0">
                  <a:solidFill>
                    <a:srgbClr val="660066"/>
                  </a:solidFill>
                </a:rPr>
                <a:t>Scala </a:t>
              </a:r>
              <a:r>
                <a:rPr lang="fr-FR" dirty="0" err="1" smtClean="0">
                  <a:solidFill>
                    <a:srgbClr val="660066"/>
                  </a:solidFill>
                </a:rPr>
                <a:t>actors</a:t>
              </a:r>
              <a:endParaRPr lang="fr-FR" dirty="0">
                <a:solidFill>
                  <a:srgbClr val="660066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500546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Acteurs ou Objets actifs: les principes</a:t>
            </a:r>
            <a:endParaRPr lang="fr-FR" dirty="0"/>
          </a:p>
        </p:txBody>
      </p:sp>
      <p:grpSp>
        <p:nvGrpSpPr>
          <p:cNvPr id="17" name="Grouper 16"/>
          <p:cNvGrpSpPr/>
          <p:nvPr/>
        </p:nvGrpSpPr>
        <p:grpSpPr>
          <a:xfrm>
            <a:off x="5778615" y="1398483"/>
            <a:ext cx="2579720" cy="2394109"/>
            <a:chOff x="6259480" y="2695944"/>
            <a:chExt cx="2579720" cy="2394109"/>
          </a:xfrm>
        </p:grpSpPr>
        <p:sp>
          <p:nvSpPr>
            <p:cNvPr id="6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8" name="Image 7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4" name="Grouper 13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5" name="Image 1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6" name="Image 1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18" name="Grouper 17"/>
          <p:cNvGrpSpPr/>
          <p:nvPr/>
        </p:nvGrpSpPr>
        <p:grpSpPr>
          <a:xfrm>
            <a:off x="746962" y="1295400"/>
            <a:ext cx="2579720" cy="2394109"/>
            <a:chOff x="6259480" y="2695944"/>
            <a:chExt cx="2579720" cy="2394109"/>
          </a:xfrm>
        </p:grpSpPr>
        <p:sp>
          <p:nvSpPr>
            <p:cNvPr id="19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20" name="Image 19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21" name="Rectangle 20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22" name="Grouper 21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23" name="Image 2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4" name="Image 2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cxnSp>
        <p:nvCxnSpPr>
          <p:cNvPr id="7" name="Connecteur en arc 6"/>
          <p:cNvCxnSpPr>
            <a:stCxn id="20" idx="3"/>
            <a:endCxn id="6" idx="1"/>
          </p:cNvCxnSpPr>
          <p:nvPr/>
        </p:nvCxnSpPr>
        <p:spPr bwMode="auto">
          <a:xfrm>
            <a:off x="3326682" y="1722173"/>
            <a:ext cx="2451933" cy="925910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42" name="Espace réservé du contenu 41" descr="BU005818.png"/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>
          <a:xfrm>
            <a:off x="3649957" y="1722173"/>
            <a:ext cx="1754807" cy="972579"/>
          </a:xfrm>
        </p:spPr>
      </p:pic>
      <p:sp>
        <p:nvSpPr>
          <p:cNvPr id="44" name="Rectangle 7"/>
          <p:cNvSpPr>
            <a:spLocks noChangeArrowheads="1"/>
          </p:cNvSpPr>
          <p:nvPr/>
        </p:nvSpPr>
        <p:spPr bwMode="auto">
          <a:xfrm>
            <a:off x="5949140" y="1643451"/>
            <a:ext cx="788224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pic>
        <p:nvPicPr>
          <p:cNvPr id="43" name="Espace réservé du contenu 41" descr="BU00581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5949140" y="1648748"/>
            <a:ext cx="8922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</p:spTree>
    <p:extLst>
      <p:ext uri="{BB962C8B-B14F-4D97-AF65-F5344CB8AC3E}">
        <p14:creationId xmlns:p14="http://schemas.microsoft.com/office/powerpoint/2010/main" val="60875008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C’est quoi un futur?</a:t>
            </a:r>
            <a:endParaRPr lang="fr-FR" dirty="0"/>
          </a:p>
        </p:txBody>
      </p:sp>
      <p:pic>
        <p:nvPicPr>
          <p:cNvPr id="50" name="Espace réservé du contenu 49"/>
          <p:cNvPicPr>
            <a:picLocks noGrp="1" noChangeAspect="1"/>
          </p:cNvPicPr>
          <p:nvPr>
            <p:ph idx="1"/>
          </p:nvPr>
        </p:nvPicPr>
        <p:blipFill>
          <a:blip r:embed="rId2"/>
          <a:srcRect t="-57026" b="-57026"/>
          <a:stretch>
            <a:fillRect/>
          </a:stretch>
        </p:blipFill>
        <p:spPr>
          <a:xfrm>
            <a:off x="3583326" y="956608"/>
            <a:ext cx="3810756" cy="2112604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15</a:t>
            </a:fld>
            <a:endParaRPr lang="fr-FR"/>
          </a:p>
        </p:txBody>
      </p:sp>
      <p:sp>
        <p:nvSpPr>
          <p:cNvPr id="5" name="Rectangle 4"/>
          <p:cNvSpPr/>
          <p:nvPr/>
        </p:nvSpPr>
        <p:spPr bwMode="auto">
          <a:xfrm>
            <a:off x="439738" y="1295400"/>
            <a:ext cx="2793803" cy="1939179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342900" indent="-342900">
              <a:buAutoNum type="arabicPeriod"/>
            </a:pPr>
            <a:r>
              <a:rPr lang="fr-FR" sz="1600" dirty="0" smtClean="0"/>
              <a:t>Prévoir budget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Réserver un billet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INRIA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I3S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smtClean="0"/>
              <a:t>5. Faire retour mission</a:t>
            </a:r>
          </a:p>
          <a:p>
            <a:endParaRPr lang="fr-FR" sz="1600" dirty="0"/>
          </a:p>
        </p:txBody>
      </p:sp>
      <p:sp>
        <p:nvSpPr>
          <p:cNvPr id="6" name="Flèche vers la droite 5"/>
          <p:cNvSpPr/>
          <p:nvPr/>
        </p:nvSpPr>
        <p:spPr bwMode="auto">
          <a:xfrm>
            <a:off x="0" y="2131962"/>
            <a:ext cx="521623" cy="238145"/>
          </a:xfrm>
          <a:prstGeom prst="rightArrow">
            <a:avLst/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er 6"/>
          <p:cNvGrpSpPr/>
          <p:nvPr/>
        </p:nvGrpSpPr>
        <p:grpSpPr>
          <a:xfrm>
            <a:off x="5640546" y="3902339"/>
            <a:ext cx="2579720" cy="2394109"/>
            <a:chOff x="6259480" y="2695944"/>
            <a:chExt cx="2579720" cy="2394109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1" name="Grouper 10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14" name="Grouper 13"/>
          <p:cNvGrpSpPr/>
          <p:nvPr/>
        </p:nvGrpSpPr>
        <p:grpSpPr>
          <a:xfrm>
            <a:off x="608893" y="3799256"/>
            <a:ext cx="2579720" cy="2394109"/>
            <a:chOff x="6259480" y="2695944"/>
            <a:chExt cx="2579720" cy="2394109"/>
          </a:xfrm>
        </p:grpSpPr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8" name="Grouper 17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9" name="Image 1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cxnSp>
        <p:nvCxnSpPr>
          <p:cNvPr id="21" name="Connecteur en arc 20"/>
          <p:cNvCxnSpPr>
            <a:stCxn id="16" idx="3"/>
            <a:endCxn id="24" idx="0"/>
          </p:cNvCxnSpPr>
          <p:nvPr/>
        </p:nvCxnSpPr>
        <p:spPr bwMode="auto">
          <a:xfrm flipV="1">
            <a:off x="3188613" y="4158282"/>
            <a:ext cx="3381791" cy="67747"/>
          </a:xfrm>
          <a:prstGeom prst="curvedConnector4">
            <a:avLst>
              <a:gd name="adj1" fmla="val 45711"/>
              <a:gd name="adj2" fmla="val 967383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2" name="Espace réservé du contenu 41" descr="BU0058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3421171" y="3521139"/>
            <a:ext cx="1754807" cy="972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23" name="Rectangle 7"/>
          <p:cNvSpPr>
            <a:spLocks noChangeArrowheads="1"/>
          </p:cNvSpPr>
          <p:nvPr/>
        </p:nvSpPr>
        <p:spPr bwMode="auto">
          <a:xfrm>
            <a:off x="5811071" y="4147307"/>
            <a:ext cx="469256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sp>
        <p:nvSpPr>
          <p:cNvPr id="25" name="ZoneTexte 24"/>
          <p:cNvSpPr txBox="1"/>
          <p:nvPr/>
        </p:nvSpPr>
        <p:spPr>
          <a:xfrm>
            <a:off x="5811071" y="5902723"/>
            <a:ext cx="5311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fr-FR" dirty="0" smtClean="0"/>
              <a:t>I3S</a:t>
            </a:r>
            <a:endParaRPr lang="fr-FR" dirty="0"/>
          </a:p>
        </p:txBody>
      </p:sp>
      <p:cxnSp>
        <p:nvCxnSpPr>
          <p:cNvPr id="26" name="Connecteur en arc 25"/>
          <p:cNvCxnSpPr/>
          <p:nvPr/>
        </p:nvCxnSpPr>
        <p:spPr bwMode="auto">
          <a:xfrm flipV="1">
            <a:off x="7714721" y="2846396"/>
            <a:ext cx="1640480" cy="155644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7" name="Espace réservé du contenu 41" descr="BU005818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7970596" y="3069212"/>
            <a:ext cx="1317205" cy="730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29" name="Rectangle 7"/>
          <p:cNvSpPr>
            <a:spLocks noChangeArrowheads="1"/>
          </p:cNvSpPr>
          <p:nvPr/>
        </p:nvSpPr>
        <p:spPr bwMode="auto">
          <a:xfrm>
            <a:off x="6280327" y="4152930"/>
            <a:ext cx="469256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pic>
        <p:nvPicPr>
          <p:cNvPr id="24" name="Espace réservé du contenu 41" descr="BU0058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6280327" y="4158282"/>
            <a:ext cx="5801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30" name="Espace réservé du contenu 41" descr="BU005818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5790891" y="4158282"/>
            <a:ext cx="5801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51" name="Image 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760" y="5983124"/>
            <a:ext cx="958823" cy="268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840607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C’est quoi un futur?</a:t>
            </a:r>
            <a:endParaRPr lang="fr-FR" dirty="0"/>
          </a:p>
        </p:txBody>
      </p:sp>
      <p:pic>
        <p:nvPicPr>
          <p:cNvPr id="50" name="Espace réservé du contenu 49"/>
          <p:cNvPicPr>
            <a:picLocks noGrp="1" noChangeAspect="1"/>
          </p:cNvPicPr>
          <p:nvPr>
            <p:ph idx="1"/>
          </p:nvPr>
        </p:nvPicPr>
        <p:blipFill>
          <a:blip r:embed="rId2"/>
          <a:srcRect t="-57026" b="-57026"/>
          <a:stretch>
            <a:fillRect/>
          </a:stretch>
        </p:blipFill>
        <p:spPr>
          <a:xfrm>
            <a:off x="3583326" y="956608"/>
            <a:ext cx="3810756" cy="2112604"/>
          </a:xfrm>
        </p:spPr>
      </p:pic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16</a:t>
            </a:fld>
            <a:endParaRPr lang="fr-FR"/>
          </a:p>
        </p:txBody>
      </p:sp>
      <p:sp>
        <p:nvSpPr>
          <p:cNvPr id="5" name="Rectangle 4"/>
          <p:cNvSpPr/>
          <p:nvPr/>
        </p:nvSpPr>
        <p:spPr bwMode="auto">
          <a:xfrm>
            <a:off x="439738" y="1295400"/>
            <a:ext cx="2793803" cy="1939179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342900" indent="-342900">
              <a:buAutoNum type="arabicPeriod"/>
            </a:pPr>
            <a:r>
              <a:rPr lang="fr-FR" sz="1600" dirty="0" smtClean="0"/>
              <a:t>Prévoir budget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Réserver un billet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INRIA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I3S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smtClean="0"/>
              <a:t>5. Faire retour mission</a:t>
            </a:r>
          </a:p>
          <a:p>
            <a:endParaRPr lang="fr-FR" sz="1600" dirty="0"/>
          </a:p>
        </p:txBody>
      </p:sp>
      <p:sp>
        <p:nvSpPr>
          <p:cNvPr id="6" name="Flèche vers la droite 5"/>
          <p:cNvSpPr/>
          <p:nvPr/>
        </p:nvSpPr>
        <p:spPr bwMode="auto">
          <a:xfrm>
            <a:off x="0" y="2131962"/>
            <a:ext cx="521623" cy="238145"/>
          </a:xfrm>
          <a:prstGeom prst="rightArrow">
            <a:avLst/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er 6"/>
          <p:cNvGrpSpPr/>
          <p:nvPr/>
        </p:nvGrpSpPr>
        <p:grpSpPr>
          <a:xfrm>
            <a:off x="5640546" y="3902339"/>
            <a:ext cx="2579720" cy="2394109"/>
            <a:chOff x="6259480" y="2695944"/>
            <a:chExt cx="2579720" cy="2394109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1" name="Grouper 10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grpSp>
        <p:nvGrpSpPr>
          <p:cNvPr id="14" name="Grouper 13"/>
          <p:cNvGrpSpPr/>
          <p:nvPr/>
        </p:nvGrpSpPr>
        <p:grpSpPr>
          <a:xfrm>
            <a:off x="608893" y="3799256"/>
            <a:ext cx="2579720" cy="2394109"/>
            <a:chOff x="6259480" y="2695944"/>
            <a:chExt cx="2579720" cy="2394109"/>
          </a:xfrm>
        </p:grpSpPr>
        <p:sp>
          <p:nvSpPr>
            <p:cNvPr id="15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16" name="Image 1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7" name="Rectangle 16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8" name="Grouper 17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9" name="Image 18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0" name="Image 19"/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cxnSp>
        <p:nvCxnSpPr>
          <p:cNvPr id="21" name="Connecteur en arc 20"/>
          <p:cNvCxnSpPr>
            <a:stCxn id="16" idx="3"/>
            <a:endCxn id="24" idx="0"/>
          </p:cNvCxnSpPr>
          <p:nvPr/>
        </p:nvCxnSpPr>
        <p:spPr bwMode="auto">
          <a:xfrm flipV="1">
            <a:off x="3188613" y="4158282"/>
            <a:ext cx="3381791" cy="67747"/>
          </a:xfrm>
          <a:prstGeom prst="curvedConnector4">
            <a:avLst>
              <a:gd name="adj1" fmla="val 45711"/>
              <a:gd name="adj2" fmla="val 967383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2" name="Espace réservé du contenu 41" descr="BU0058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3421171" y="3521139"/>
            <a:ext cx="1754807" cy="972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23" name="Rectangle 7"/>
          <p:cNvSpPr>
            <a:spLocks noChangeArrowheads="1"/>
          </p:cNvSpPr>
          <p:nvPr/>
        </p:nvSpPr>
        <p:spPr bwMode="auto">
          <a:xfrm>
            <a:off x="5811071" y="4147307"/>
            <a:ext cx="469256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cxnSp>
        <p:nvCxnSpPr>
          <p:cNvPr id="26" name="Connecteur en arc 25"/>
          <p:cNvCxnSpPr/>
          <p:nvPr/>
        </p:nvCxnSpPr>
        <p:spPr bwMode="auto">
          <a:xfrm flipV="1">
            <a:off x="7714721" y="2846396"/>
            <a:ext cx="1640480" cy="1556443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27" name="Espace réservé du contenu 41" descr="BU005818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7970596" y="3069212"/>
            <a:ext cx="1317205" cy="7300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29" name="Rectangle 7"/>
          <p:cNvSpPr>
            <a:spLocks noChangeArrowheads="1"/>
          </p:cNvSpPr>
          <p:nvPr/>
        </p:nvSpPr>
        <p:spPr bwMode="auto">
          <a:xfrm>
            <a:off x="6280327" y="4152930"/>
            <a:ext cx="469256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pic>
        <p:nvPicPr>
          <p:cNvPr id="24" name="Espace réservé du contenu 41" descr="BU005818.pn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6280327" y="4158282"/>
            <a:ext cx="5801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30" name="Espace réservé du contenu 41" descr="BU005818.png"/>
          <p:cNvPicPr>
            <a:picLocks noChangeAspect="1"/>
          </p:cNvPicPr>
          <p:nvPr/>
        </p:nvPicPr>
        <p:blipFill>
          <a:blip r:embed="rId5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5790891" y="4158282"/>
            <a:ext cx="5801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3" name="Imag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141233" y="4425710"/>
            <a:ext cx="926350" cy="975641"/>
          </a:xfrm>
          <a:prstGeom prst="rect">
            <a:avLst/>
          </a:prstGeom>
        </p:spPr>
      </p:pic>
      <p:sp>
        <p:nvSpPr>
          <p:cNvPr id="36" name="Forme libre 35"/>
          <p:cNvSpPr/>
          <p:nvPr/>
        </p:nvSpPr>
        <p:spPr>
          <a:xfrm>
            <a:off x="6570404" y="3969078"/>
            <a:ext cx="2988910" cy="1562770"/>
          </a:xfrm>
          <a:custGeom>
            <a:avLst/>
            <a:gdLst>
              <a:gd name="connsiteX0" fmla="*/ 3413231 w 3413231"/>
              <a:gd name="connsiteY0" fmla="*/ 0 h 1562770"/>
              <a:gd name="connsiteX1" fmla="*/ 2392664 w 3413231"/>
              <a:gd name="connsiteY1" fmla="*/ 782476 h 1562770"/>
              <a:gd name="connsiteX2" fmla="*/ 1304059 w 3413231"/>
              <a:gd name="connsiteY2" fmla="*/ 1542270 h 1562770"/>
              <a:gd name="connsiteX3" fmla="*/ 385548 w 3413231"/>
              <a:gd name="connsiteY3" fmla="*/ 1315466 h 1562770"/>
              <a:gd name="connsiteX4" fmla="*/ 0 w 3413231"/>
              <a:gd name="connsiteY4" fmla="*/ 986600 h 156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3231" h="1562770">
                <a:moveTo>
                  <a:pt x="3413231" y="0"/>
                </a:moveTo>
                <a:cubicBezTo>
                  <a:pt x="3078712" y="262715"/>
                  <a:pt x="2744193" y="525431"/>
                  <a:pt x="2392664" y="782476"/>
                </a:cubicBezTo>
                <a:cubicBezTo>
                  <a:pt x="2041135" y="1039521"/>
                  <a:pt x="1638578" y="1453438"/>
                  <a:pt x="1304059" y="1542270"/>
                </a:cubicBezTo>
                <a:cubicBezTo>
                  <a:pt x="969540" y="1631102"/>
                  <a:pt x="602891" y="1408078"/>
                  <a:pt x="385548" y="1315466"/>
                </a:cubicBezTo>
                <a:cubicBezTo>
                  <a:pt x="168205" y="1222854"/>
                  <a:pt x="0" y="986600"/>
                  <a:pt x="0" y="986600"/>
                </a:cubicBezTo>
              </a:path>
            </a:pathLst>
          </a:custGeom>
          <a:ln w="19050" cmpd="sng">
            <a:solidFill>
              <a:schemeClr val="accent2"/>
            </a:solidFill>
            <a:prstDash val="lgDashDot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fr-FR"/>
          </a:p>
        </p:txBody>
      </p:sp>
      <p:sp>
        <p:nvSpPr>
          <p:cNvPr id="39" name="Forme libre 38"/>
          <p:cNvSpPr/>
          <p:nvPr/>
        </p:nvSpPr>
        <p:spPr>
          <a:xfrm>
            <a:off x="1791663" y="4954030"/>
            <a:ext cx="4778741" cy="1562770"/>
          </a:xfrm>
          <a:custGeom>
            <a:avLst/>
            <a:gdLst>
              <a:gd name="connsiteX0" fmla="*/ 3413231 w 3413231"/>
              <a:gd name="connsiteY0" fmla="*/ 0 h 1562770"/>
              <a:gd name="connsiteX1" fmla="*/ 2392664 w 3413231"/>
              <a:gd name="connsiteY1" fmla="*/ 782476 h 1562770"/>
              <a:gd name="connsiteX2" fmla="*/ 1304059 w 3413231"/>
              <a:gd name="connsiteY2" fmla="*/ 1542270 h 1562770"/>
              <a:gd name="connsiteX3" fmla="*/ 385548 w 3413231"/>
              <a:gd name="connsiteY3" fmla="*/ 1315466 h 1562770"/>
              <a:gd name="connsiteX4" fmla="*/ 0 w 3413231"/>
              <a:gd name="connsiteY4" fmla="*/ 986600 h 15627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13231" h="1562770">
                <a:moveTo>
                  <a:pt x="3413231" y="0"/>
                </a:moveTo>
                <a:cubicBezTo>
                  <a:pt x="3078712" y="262715"/>
                  <a:pt x="2744193" y="525431"/>
                  <a:pt x="2392664" y="782476"/>
                </a:cubicBezTo>
                <a:cubicBezTo>
                  <a:pt x="2041135" y="1039521"/>
                  <a:pt x="1638578" y="1453438"/>
                  <a:pt x="1304059" y="1542270"/>
                </a:cubicBezTo>
                <a:cubicBezTo>
                  <a:pt x="969540" y="1631102"/>
                  <a:pt x="602891" y="1408078"/>
                  <a:pt x="385548" y="1315466"/>
                </a:cubicBezTo>
                <a:cubicBezTo>
                  <a:pt x="168205" y="1222854"/>
                  <a:pt x="0" y="986600"/>
                  <a:pt x="0" y="986600"/>
                </a:cubicBezTo>
              </a:path>
            </a:pathLst>
          </a:custGeom>
          <a:ln w="19050" cmpd="sng">
            <a:solidFill>
              <a:schemeClr val="accent2"/>
            </a:solidFill>
            <a:prstDash val="lgDashDot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40" name="Image 3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28488" y="4629229"/>
            <a:ext cx="926350" cy="975641"/>
          </a:xfrm>
          <a:prstGeom prst="rect">
            <a:avLst/>
          </a:prstGeom>
        </p:spPr>
      </p:pic>
      <p:cxnSp>
        <p:nvCxnSpPr>
          <p:cNvPr id="41" name="Connecteur droit avec flèche 40"/>
          <p:cNvCxnSpPr>
            <a:stCxn id="40" idx="0"/>
          </p:cNvCxnSpPr>
          <p:nvPr/>
        </p:nvCxnSpPr>
        <p:spPr bwMode="auto">
          <a:xfrm flipH="1" flipV="1">
            <a:off x="850473" y="2846396"/>
            <a:ext cx="941190" cy="1782833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46" name="Imag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760" y="5983124"/>
            <a:ext cx="958823" cy="268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39768770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er 20"/>
          <p:cNvGrpSpPr/>
          <p:nvPr/>
        </p:nvGrpSpPr>
        <p:grpSpPr>
          <a:xfrm>
            <a:off x="5912851" y="2301898"/>
            <a:ext cx="2579720" cy="1256251"/>
            <a:chOff x="6259480" y="2695944"/>
            <a:chExt cx="2579720" cy="2394109"/>
          </a:xfrm>
        </p:grpSpPr>
        <p:sp>
          <p:nvSpPr>
            <p:cNvPr id="22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23" name="Image 2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25" name="Grouper 24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26" name="Imag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7" name="Image 2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Synchronisation?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17</a:t>
            </a:fld>
            <a:endParaRPr lang="fr-FR"/>
          </a:p>
        </p:txBody>
      </p:sp>
      <p:sp>
        <p:nvSpPr>
          <p:cNvPr id="5" name="Rectangle 4"/>
          <p:cNvSpPr/>
          <p:nvPr/>
        </p:nvSpPr>
        <p:spPr bwMode="auto">
          <a:xfrm>
            <a:off x="439738" y="1295400"/>
            <a:ext cx="2793803" cy="1939179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342900" indent="-342900">
              <a:buAutoNum type="arabicPeriod"/>
            </a:pPr>
            <a:r>
              <a:rPr lang="fr-FR" sz="1600" dirty="0" smtClean="0"/>
              <a:t>Prévoir budget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Réserver un billet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INRIA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I3S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smtClean="0"/>
              <a:t>5. Faire retour mission</a:t>
            </a:r>
          </a:p>
          <a:p>
            <a:endParaRPr lang="fr-FR" sz="1600" dirty="0"/>
          </a:p>
        </p:txBody>
      </p:sp>
      <p:sp>
        <p:nvSpPr>
          <p:cNvPr id="6" name="Flèche vers la droite 5"/>
          <p:cNvSpPr/>
          <p:nvPr/>
        </p:nvSpPr>
        <p:spPr bwMode="auto">
          <a:xfrm>
            <a:off x="0" y="2664953"/>
            <a:ext cx="521623" cy="238145"/>
          </a:xfrm>
          <a:prstGeom prst="rightArrow">
            <a:avLst/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er 6"/>
          <p:cNvGrpSpPr/>
          <p:nvPr/>
        </p:nvGrpSpPr>
        <p:grpSpPr>
          <a:xfrm>
            <a:off x="608893" y="3799256"/>
            <a:ext cx="2579720" cy="2394109"/>
            <a:chOff x="6259480" y="2695944"/>
            <a:chExt cx="2579720" cy="2394109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1" name="Grouper 10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cxnSp>
        <p:nvCxnSpPr>
          <p:cNvPr id="16" name="Connecteur en arc 15"/>
          <p:cNvCxnSpPr/>
          <p:nvPr/>
        </p:nvCxnSpPr>
        <p:spPr bwMode="auto">
          <a:xfrm flipV="1">
            <a:off x="1213341" y="2664953"/>
            <a:ext cx="4796667" cy="182876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7" name="Espace réservé du contenu 41" descr="BU00581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1130564" y="4082928"/>
            <a:ext cx="1754807" cy="972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810" y="4651290"/>
            <a:ext cx="710643" cy="748456"/>
          </a:xfrm>
          <a:prstGeom prst="rect">
            <a:avLst/>
          </a:prstGeom>
        </p:spPr>
      </p:pic>
      <p:pic>
        <p:nvPicPr>
          <p:cNvPr id="20" name="Image 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851" y="3209217"/>
            <a:ext cx="1035303" cy="373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Rectangle 27"/>
          <p:cNvSpPr/>
          <p:nvPr/>
        </p:nvSpPr>
        <p:spPr>
          <a:xfrm>
            <a:off x="1325332" y="4855452"/>
            <a:ext cx="101726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???</a:t>
            </a:r>
            <a:endParaRPr lang="en-US" sz="3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75717438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er 20"/>
          <p:cNvGrpSpPr/>
          <p:nvPr/>
        </p:nvGrpSpPr>
        <p:grpSpPr>
          <a:xfrm>
            <a:off x="5912851" y="2301898"/>
            <a:ext cx="2579720" cy="1256251"/>
            <a:chOff x="6259480" y="2695944"/>
            <a:chExt cx="2579720" cy="2394109"/>
          </a:xfrm>
        </p:grpSpPr>
        <p:sp>
          <p:nvSpPr>
            <p:cNvPr id="22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23" name="Image 2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24" name="Rectangle 23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25" name="Grouper 24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26" name="Image 25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27" name="Image 2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Synchronisation?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18</a:t>
            </a:fld>
            <a:endParaRPr lang="fr-FR"/>
          </a:p>
        </p:txBody>
      </p:sp>
      <p:sp>
        <p:nvSpPr>
          <p:cNvPr id="5" name="Rectangle 4"/>
          <p:cNvSpPr/>
          <p:nvPr/>
        </p:nvSpPr>
        <p:spPr bwMode="auto">
          <a:xfrm>
            <a:off x="439738" y="1295400"/>
            <a:ext cx="2793803" cy="1939179"/>
          </a:xfrm>
          <a:prstGeom prst="rect">
            <a:avLst/>
          </a:prstGeom>
          <a:solidFill>
            <a:srgbClr val="FFFFFF"/>
          </a:solidFill>
          <a:ln w="38100" cap="flat" cmpd="sng" algn="ctr">
            <a:solidFill>
              <a:schemeClr val="tx1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marL="342900" indent="-342900">
              <a:buAutoNum type="arabicPeriod"/>
            </a:pPr>
            <a:r>
              <a:rPr lang="fr-FR" sz="1600" dirty="0" smtClean="0"/>
              <a:t>Prévoir budget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Réserver un billet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INRIA</a:t>
            </a:r>
          </a:p>
          <a:p>
            <a:pPr marL="342900" indent="-342900">
              <a:buAutoNum type="arabicPeriod"/>
            </a:pPr>
            <a:r>
              <a:rPr lang="fr-FR" sz="1600" dirty="0" smtClean="0"/>
              <a:t>Faire demande I3S</a:t>
            </a:r>
          </a:p>
          <a:p>
            <a:r>
              <a:rPr lang="fr-FR" sz="1600" dirty="0" smtClean="0"/>
              <a:t>…</a:t>
            </a:r>
          </a:p>
          <a:p>
            <a:r>
              <a:rPr lang="fr-FR" sz="1600" dirty="0" smtClean="0"/>
              <a:t>5. Faire retour mission</a:t>
            </a:r>
          </a:p>
          <a:p>
            <a:endParaRPr lang="fr-FR" sz="1600" dirty="0"/>
          </a:p>
        </p:txBody>
      </p:sp>
      <p:sp>
        <p:nvSpPr>
          <p:cNvPr id="6" name="Flèche vers la droite 5"/>
          <p:cNvSpPr/>
          <p:nvPr/>
        </p:nvSpPr>
        <p:spPr bwMode="auto">
          <a:xfrm>
            <a:off x="0" y="2664953"/>
            <a:ext cx="521623" cy="238145"/>
          </a:xfrm>
          <a:prstGeom prst="rightArrow">
            <a:avLst/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endParaRPr lang="fr-FR"/>
          </a:p>
        </p:txBody>
      </p:sp>
      <p:grpSp>
        <p:nvGrpSpPr>
          <p:cNvPr id="7" name="Grouper 6"/>
          <p:cNvGrpSpPr/>
          <p:nvPr/>
        </p:nvGrpSpPr>
        <p:grpSpPr>
          <a:xfrm>
            <a:off x="608893" y="3799256"/>
            <a:ext cx="2579720" cy="2394109"/>
            <a:chOff x="6259480" y="2695944"/>
            <a:chExt cx="2579720" cy="2394109"/>
          </a:xfrm>
        </p:grpSpPr>
        <p:sp>
          <p:nvSpPr>
            <p:cNvPr id="8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9" name="Image 8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10" name="Rectangle 9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11" name="Grouper 10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12" name="Image 11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13" name="Image 12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cxnSp>
        <p:nvCxnSpPr>
          <p:cNvPr id="16" name="Connecteur en arc 15"/>
          <p:cNvCxnSpPr/>
          <p:nvPr/>
        </p:nvCxnSpPr>
        <p:spPr bwMode="auto">
          <a:xfrm flipV="1">
            <a:off x="1213341" y="2664953"/>
            <a:ext cx="4796667" cy="1828767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pic>
        <p:nvPicPr>
          <p:cNvPr id="17" name="Espace réservé du contenu 41" descr="BU005818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1130564" y="4082928"/>
            <a:ext cx="1754807" cy="972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pic>
        <p:nvPicPr>
          <p:cNvPr id="15" name="Image 1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81810" y="4651290"/>
            <a:ext cx="710643" cy="748456"/>
          </a:xfrm>
          <a:prstGeom prst="rect">
            <a:avLst/>
          </a:prstGeom>
        </p:spPr>
      </p:pic>
      <p:pic>
        <p:nvPicPr>
          <p:cNvPr id="20" name="Image 8"/>
          <p:cNvPicPr>
            <a:picLocks noChangeAspect="1"/>
          </p:cNvPicPr>
          <p:nvPr/>
        </p:nvPicPr>
        <p:blipFill>
          <a:blip r:embed="rId6">
            <a:clrChange>
              <a:clrFrom>
                <a:srgbClr val="FFFEFF"/>
              </a:clrFrom>
              <a:clrTo>
                <a:srgbClr val="FFFE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12851" y="3209217"/>
            <a:ext cx="1035303" cy="37354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" name="Rectangle 27"/>
          <p:cNvSpPr/>
          <p:nvPr/>
        </p:nvSpPr>
        <p:spPr>
          <a:xfrm>
            <a:off x="1325332" y="4855452"/>
            <a:ext cx="1017267" cy="646331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sz="3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???</a:t>
            </a:r>
            <a:endParaRPr lang="en-US" sz="3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grpSp>
        <p:nvGrpSpPr>
          <p:cNvPr id="29" name="Grouper 28"/>
          <p:cNvGrpSpPr/>
          <p:nvPr/>
        </p:nvGrpSpPr>
        <p:grpSpPr>
          <a:xfrm>
            <a:off x="5640546" y="3902339"/>
            <a:ext cx="2579720" cy="2394109"/>
            <a:chOff x="6259480" y="2695944"/>
            <a:chExt cx="2579720" cy="2394109"/>
          </a:xfrm>
        </p:grpSpPr>
        <p:sp>
          <p:nvSpPr>
            <p:cNvPr id="30" name="AutoShape 5"/>
            <p:cNvSpPr>
              <a:spLocks noChangeArrowheads="1"/>
            </p:cNvSpPr>
            <p:nvPr/>
          </p:nvSpPr>
          <p:spPr bwMode="auto">
            <a:xfrm>
              <a:off x="6259480" y="2801034"/>
              <a:ext cx="2579720" cy="2289019"/>
            </a:xfrm>
            <a:prstGeom prst="roundRect">
              <a:avLst>
                <a:gd name="adj" fmla="val 16667"/>
              </a:avLst>
            </a:prstGeom>
            <a:solidFill>
              <a:schemeClr val="bg1"/>
            </a:solidFill>
            <a:ln w="19050">
              <a:solidFill>
                <a:schemeClr val="tx1"/>
              </a:solidFill>
              <a:round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2400" b="1"/>
            </a:p>
          </p:txBody>
        </p:sp>
        <p:pic>
          <p:nvPicPr>
            <p:cNvPr id="31" name="Image 30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791514" y="2695944"/>
              <a:ext cx="1047686" cy="853546"/>
            </a:xfrm>
            <a:prstGeom prst="rect">
              <a:avLst/>
            </a:prstGeom>
          </p:spPr>
        </p:pic>
        <p:sp>
          <p:nvSpPr>
            <p:cNvPr id="32" name="Rectangle 31"/>
            <p:cNvSpPr/>
            <p:nvPr/>
          </p:nvSpPr>
          <p:spPr bwMode="auto">
            <a:xfrm>
              <a:off x="7843040" y="4095296"/>
              <a:ext cx="917127" cy="918558"/>
            </a:xfrm>
            <a:prstGeom prst="rect">
              <a:avLst/>
            </a:prstGeom>
            <a:solidFill>
              <a:srgbClr val="FFFFFF"/>
            </a:solidFill>
            <a:ln w="38100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 w="med" len="med"/>
            </a:ln>
            <a:effectLst/>
          </p:spPr>
          <p:txBody>
            <a:bodyPr rtlCol="0" anchor="ctr"/>
            <a:lstStyle/>
            <a:p>
              <a:pPr marL="342900" indent="-342900">
                <a:buAutoNum type="arabicPeriod"/>
              </a:pPr>
              <a:r>
                <a:rPr lang="fr-FR" sz="900" dirty="0" smtClean="0"/>
                <a:t>……….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</a:t>
              </a:r>
            </a:p>
            <a:p>
              <a:pPr marL="342900" indent="-342900">
                <a:buAutoNum type="arabicPeriod"/>
              </a:pPr>
              <a:r>
                <a:rPr lang="fr-FR" sz="900" dirty="0" smtClean="0"/>
                <a:t>……..</a:t>
              </a:r>
            </a:p>
            <a:p>
              <a:endParaRPr lang="fr-FR" sz="900" dirty="0"/>
            </a:p>
          </p:txBody>
        </p:sp>
        <p:grpSp>
          <p:nvGrpSpPr>
            <p:cNvPr id="33" name="Grouper 32"/>
            <p:cNvGrpSpPr/>
            <p:nvPr/>
          </p:nvGrpSpPr>
          <p:grpSpPr>
            <a:xfrm>
              <a:off x="6590591" y="3850718"/>
              <a:ext cx="385328" cy="445716"/>
              <a:chOff x="3759198" y="2397280"/>
              <a:chExt cx="742638" cy="961556"/>
            </a:xfrm>
          </p:grpSpPr>
          <p:pic>
            <p:nvPicPr>
              <p:cNvPr id="34" name="Image 33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200" y="2616200"/>
                <a:ext cx="742636" cy="742636"/>
              </a:xfrm>
              <a:prstGeom prst="rect">
                <a:avLst/>
              </a:prstGeom>
            </p:spPr>
          </p:pic>
          <p:pic>
            <p:nvPicPr>
              <p:cNvPr id="35" name="Image 34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759198" y="2397280"/>
                <a:ext cx="742636" cy="742637"/>
              </a:xfrm>
              <a:prstGeom prst="rect">
                <a:avLst/>
              </a:prstGeom>
            </p:spPr>
          </p:pic>
        </p:grpSp>
      </p:grpSp>
      <p:pic>
        <p:nvPicPr>
          <p:cNvPr id="36" name="Image 9"/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90760" y="5983124"/>
            <a:ext cx="958823" cy="2680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cxnSp>
        <p:nvCxnSpPr>
          <p:cNvPr id="37" name="Connecteur en arc 36"/>
          <p:cNvCxnSpPr/>
          <p:nvPr/>
        </p:nvCxnSpPr>
        <p:spPr bwMode="auto">
          <a:xfrm rot="10800000" flipV="1">
            <a:off x="1325332" y="4855452"/>
            <a:ext cx="4646327" cy="928062"/>
          </a:xfrm>
          <a:prstGeom prst="curvedConnector3">
            <a:avLst>
              <a:gd name="adj1" fmla="val 50000"/>
            </a:avLst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8" name="Rectangle 7"/>
          <p:cNvSpPr>
            <a:spLocks noChangeArrowheads="1"/>
          </p:cNvSpPr>
          <p:nvPr/>
        </p:nvSpPr>
        <p:spPr bwMode="auto">
          <a:xfrm>
            <a:off x="840487" y="5617349"/>
            <a:ext cx="469256" cy="499817"/>
          </a:xfrm>
          <a:prstGeom prst="rect">
            <a:avLst/>
          </a:prstGeom>
          <a:solidFill>
            <a:srgbClr val="C9CEE2"/>
          </a:solidFill>
          <a:ln w="9525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>
            <a:prstTxWarp prst="textNoShape">
              <a:avLst/>
            </a:prstTxWarp>
          </a:bodyPr>
          <a:lstStyle/>
          <a:p>
            <a:pPr algn="ctr"/>
            <a:endParaRPr lang="en-GB" sz="1400" b="1"/>
          </a:p>
        </p:txBody>
      </p:sp>
      <p:pic>
        <p:nvPicPr>
          <p:cNvPr id="39" name="Espace réservé du contenu 41" descr="BU005818.png"/>
          <p:cNvPicPr>
            <a:picLocks noChangeAspect="1"/>
          </p:cNvPicPr>
          <p:nvPr/>
        </p:nvPicPr>
        <p:blipFill>
          <a:blip r:embed="rId4">
            <a:duotone>
              <a:prstClr val="black"/>
              <a:schemeClr val="accent1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23158" r="-23158"/>
          <a:stretch>
            <a:fillRect/>
          </a:stretch>
        </p:blipFill>
        <p:spPr bwMode="auto">
          <a:xfrm>
            <a:off x="840487" y="5617349"/>
            <a:ext cx="580153" cy="4945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FAA26D3D-D897-4be2-8F04-BA451C77F1D7}">
              <ma14:placeholderFlag xmlns:ma14="http://schemas.microsoft.com/office/mac/drawingml/2011/main" val="1"/>
            </a:ext>
          </a:extLst>
        </p:spPr>
      </p:pic>
      <p:sp>
        <p:nvSpPr>
          <p:cNvPr id="19" name="ZoneTexte 18"/>
          <p:cNvSpPr txBox="1"/>
          <p:nvPr/>
        </p:nvSpPr>
        <p:spPr>
          <a:xfrm>
            <a:off x="3394979" y="4840026"/>
            <a:ext cx="1719197" cy="1200329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fr-FR" dirty="0" smtClean="0"/>
              <a:t>Tu as oublié de me donner les dates de ta mission</a:t>
            </a:r>
            <a:endParaRPr lang="fr-FR" dirty="0"/>
          </a:p>
        </p:txBody>
      </p:sp>
      <p:pic>
        <p:nvPicPr>
          <p:cNvPr id="43" name="Picture 10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55241" y="5222192"/>
            <a:ext cx="833269" cy="680532"/>
          </a:xfrm>
          <a:prstGeom prst="rect">
            <a:avLst/>
          </a:prstGeom>
        </p:spPr>
      </p:pic>
      <p:pic>
        <p:nvPicPr>
          <p:cNvPr id="44" name="Picture 89"/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20783981">
            <a:off x="-185507" y="4640049"/>
            <a:ext cx="1588797" cy="661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336802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Les particularités de </a:t>
            </a:r>
            <a:r>
              <a:rPr lang="fr-FR" dirty="0" err="1" smtClean="0"/>
              <a:t>ProActive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120000"/>
              </a:lnSpc>
            </a:pPr>
            <a:r>
              <a:rPr lang="fr-FR" dirty="0" smtClean="0"/>
              <a:t>Librairie Java</a:t>
            </a:r>
          </a:p>
          <a:p>
            <a:pPr>
              <a:lnSpc>
                <a:spcPct val="120000"/>
              </a:lnSpc>
            </a:pPr>
            <a:r>
              <a:rPr lang="fr-FR" dirty="0" smtClean="0"/>
              <a:t>Communication transparente</a:t>
            </a:r>
          </a:p>
          <a:p>
            <a:pPr>
              <a:lnSpc>
                <a:spcPct val="120000"/>
              </a:lnSpc>
            </a:pPr>
            <a:r>
              <a:rPr lang="fr-FR" dirty="0" smtClean="0"/>
              <a:t>Synchronisation transparente</a:t>
            </a:r>
          </a:p>
          <a:p>
            <a:pPr>
              <a:lnSpc>
                <a:spcPct val="120000"/>
              </a:lnSpc>
            </a:pPr>
            <a:r>
              <a:rPr lang="fr-FR" dirty="0" smtClean="0"/>
              <a:t>Futurs transmis de façon transparente</a:t>
            </a:r>
          </a:p>
          <a:p>
            <a:pPr lvl="1">
              <a:lnSpc>
                <a:spcPct val="120000"/>
              </a:lnSpc>
            </a:pPr>
            <a:endParaRPr lang="fr-FR" dirty="0" smtClean="0"/>
          </a:p>
          <a:p>
            <a:pPr>
              <a:lnSpc>
                <a:spcPct val="120000"/>
              </a:lnSpc>
            </a:pPr>
            <a:r>
              <a:rPr lang="fr-FR" dirty="0"/>
              <a:t>Du parallélisme </a:t>
            </a:r>
            <a:r>
              <a:rPr lang="fr-FR" dirty="0" smtClean="0"/>
              <a:t>local, </a:t>
            </a:r>
            <a:r>
              <a:rPr lang="fr-FR" dirty="0"/>
              <a:t>mais à l’échelle de la </a:t>
            </a:r>
            <a:r>
              <a:rPr lang="fr-FR" dirty="0" smtClean="0"/>
              <a:t>tâche (message), </a:t>
            </a:r>
            <a:r>
              <a:rPr lang="fr-FR" dirty="0"/>
              <a:t>et de façon </a:t>
            </a:r>
            <a:r>
              <a:rPr lang="fr-FR" dirty="0" err="1"/>
              <a:t>controllée</a:t>
            </a:r>
            <a:endParaRPr lang="fr-FR" dirty="0"/>
          </a:p>
          <a:p>
            <a:pPr marL="457200" lvl="1" indent="0">
              <a:lnSpc>
                <a:spcPct val="120000"/>
              </a:lnSpc>
              <a:buNone/>
            </a:pPr>
            <a:r>
              <a:rPr lang="fr-FR" dirty="0"/>
              <a:t>Je peux répondre à mes emails en même temps que je remplis mon retour de mission</a:t>
            </a:r>
            <a:br>
              <a:rPr lang="fr-FR" dirty="0"/>
            </a:br>
            <a:endParaRPr lang="fr-FR" dirty="0"/>
          </a:p>
          <a:p>
            <a:pPr lvl="1">
              <a:lnSpc>
                <a:spcPct val="120000"/>
              </a:lnSpc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19</a:t>
            </a:fld>
            <a:endParaRPr lang="fr-FR"/>
          </a:p>
        </p:txBody>
      </p:sp>
      <p:grpSp>
        <p:nvGrpSpPr>
          <p:cNvPr id="36" name="Grouper 35"/>
          <p:cNvGrpSpPr/>
          <p:nvPr/>
        </p:nvGrpSpPr>
        <p:grpSpPr>
          <a:xfrm>
            <a:off x="5436318" y="862691"/>
            <a:ext cx="4218345" cy="1544030"/>
            <a:chOff x="5340969" y="2846396"/>
            <a:chExt cx="4218345" cy="1122682"/>
          </a:xfrm>
        </p:grpSpPr>
        <p:grpSp>
          <p:nvGrpSpPr>
            <p:cNvPr id="5" name="Grouper 4"/>
            <p:cNvGrpSpPr/>
            <p:nvPr/>
          </p:nvGrpSpPr>
          <p:grpSpPr>
            <a:xfrm>
              <a:off x="7712394" y="3169382"/>
              <a:ext cx="1215825" cy="732296"/>
              <a:chOff x="6259480" y="2695944"/>
              <a:chExt cx="2579720" cy="2394109"/>
            </a:xfrm>
          </p:grpSpPr>
          <p:sp>
            <p:nvSpPr>
              <p:cNvPr id="6" name="AutoShape 5"/>
              <p:cNvSpPr>
                <a:spLocks noChangeArrowheads="1"/>
              </p:cNvSpPr>
              <p:nvPr/>
            </p:nvSpPr>
            <p:spPr bwMode="auto">
              <a:xfrm>
                <a:off x="6259480" y="2801034"/>
                <a:ext cx="2579720" cy="2289019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GB" sz="100" b="1"/>
              </a:p>
            </p:txBody>
          </p:sp>
          <p:pic>
            <p:nvPicPr>
              <p:cNvPr id="7" name="Image 6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91514" y="2695944"/>
                <a:ext cx="1047686" cy="853546"/>
              </a:xfrm>
              <a:prstGeom prst="rect">
                <a:avLst/>
              </a:prstGeom>
            </p:spPr>
          </p:pic>
          <p:sp>
            <p:nvSpPr>
              <p:cNvPr id="8" name="Rectangle 7"/>
              <p:cNvSpPr/>
              <p:nvPr/>
            </p:nvSpPr>
            <p:spPr bwMode="auto">
              <a:xfrm>
                <a:off x="7843040" y="4095296"/>
                <a:ext cx="917127" cy="918558"/>
              </a:xfrm>
              <a:prstGeom prst="rect">
                <a:avLst/>
              </a:prstGeom>
              <a:solidFill>
                <a:srgbClr val="FFFFFF"/>
              </a:solidFill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lang="fr-FR" sz="100" dirty="0" smtClean="0"/>
                  <a:t>……….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…….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……..</a:t>
                </a:r>
              </a:p>
              <a:p>
                <a:endParaRPr lang="fr-FR" sz="100" dirty="0"/>
              </a:p>
            </p:txBody>
          </p:sp>
          <p:grpSp>
            <p:nvGrpSpPr>
              <p:cNvPr id="9" name="Grouper 8"/>
              <p:cNvGrpSpPr/>
              <p:nvPr/>
            </p:nvGrpSpPr>
            <p:grpSpPr>
              <a:xfrm>
                <a:off x="6590591" y="3850718"/>
                <a:ext cx="385328" cy="445716"/>
                <a:chOff x="3759198" y="2397280"/>
                <a:chExt cx="742638" cy="961556"/>
              </a:xfrm>
            </p:grpSpPr>
            <p:pic>
              <p:nvPicPr>
                <p:cNvPr id="10" name="Image 9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59200" y="2616200"/>
                  <a:ext cx="742636" cy="742636"/>
                </a:xfrm>
                <a:prstGeom prst="rect">
                  <a:avLst/>
                </a:prstGeom>
              </p:spPr>
            </p:pic>
            <p:pic>
              <p:nvPicPr>
                <p:cNvPr id="11" name="Image 10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59198" y="2397280"/>
                  <a:ext cx="742636" cy="742637"/>
                </a:xfrm>
                <a:prstGeom prst="rect">
                  <a:avLst/>
                </a:prstGeom>
              </p:spPr>
            </p:pic>
          </p:grpSp>
        </p:grpSp>
        <p:grpSp>
          <p:nvGrpSpPr>
            <p:cNvPr id="12" name="Grouper 11"/>
            <p:cNvGrpSpPr/>
            <p:nvPr/>
          </p:nvGrpSpPr>
          <p:grpSpPr>
            <a:xfrm>
              <a:off x="5340969" y="3137851"/>
              <a:ext cx="1215825" cy="732296"/>
              <a:chOff x="6259480" y="2695944"/>
              <a:chExt cx="2579720" cy="2394109"/>
            </a:xfrm>
          </p:grpSpPr>
          <p:sp>
            <p:nvSpPr>
              <p:cNvPr id="13" name="AutoShape 5"/>
              <p:cNvSpPr>
                <a:spLocks noChangeArrowheads="1"/>
              </p:cNvSpPr>
              <p:nvPr/>
            </p:nvSpPr>
            <p:spPr bwMode="auto">
              <a:xfrm>
                <a:off x="6259480" y="2801034"/>
                <a:ext cx="2579720" cy="2289019"/>
              </a:xfrm>
              <a:prstGeom prst="roundRect">
                <a:avLst>
                  <a:gd name="adj" fmla="val 16667"/>
                </a:avLst>
              </a:prstGeom>
              <a:solidFill>
                <a:schemeClr val="bg1"/>
              </a:solidFill>
              <a:ln w="19050">
                <a:solidFill>
                  <a:schemeClr val="tx1"/>
                </a:solidFill>
                <a:round/>
                <a:headEnd/>
                <a:tailEnd/>
              </a:ln>
            </p:spPr>
            <p:txBody>
              <a:bodyPr wrap="none" anchor="ctr">
                <a:prstTxWarp prst="textNoShape">
                  <a:avLst/>
                </a:prstTxWarp>
              </a:bodyPr>
              <a:lstStyle/>
              <a:p>
                <a:pPr algn="ctr"/>
                <a:endParaRPr lang="en-GB" sz="100" b="1"/>
              </a:p>
            </p:txBody>
          </p:sp>
          <p:pic>
            <p:nvPicPr>
              <p:cNvPr id="14" name="Image 13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7791514" y="2695944"/>
                <a:ext cx="1047686" cy="853546"/>
              </a:xfrm>
              <a:prstGeom prst="rect">
                <a:avLst/>
              </a:prstGeom>
            </p:spPr>
          </p:pic>
          <p:sp>
            <p:nvSpPr>
              <p:cNvPr id="15" name="Rectangle 14"/>
              <p:cNvSpPr/>
              <p:nvPr/>
            </p:nvSpPr>
            <p:spPr bwMode="auto">
              <a:xfrm>
                <a:off x="7843040" y="4095296"/>
                <a:ext cx="917127" cy="918558"/>
              </a:xfrm>
              <a:prstGeom prst="rect">
                <a:avLst/>
              </a:prstGeom>
              <a:solidFill>
                <a:srgbClr val="FFFFFF"/>
              </a:solidFill>
              <a:ln w="38100" cap="flat" cmpd="sng" algn="ctr">
                <a:solidFill>
                  <a:schemeClr val="tx1"/>
                </a:solidFill>
                <a:prstDash val="solid"/>
                <a:round/>
                <a:headEnd type="none" w="med" len="med"/>
                <a:tailEnd type="arrow" w="med" len="med"/>
              </a:ln>
              <a:effectLst/>
            </p:spPr>
            <p:txBody>
              <a:bodyPr rtlCol="0" anchor="ctr"/>
              <a:lstStyle/>
              <a:p>
                <a:pPr marL="342900" indent="-342900">
                  <a:buAutoNum type="arabicPeriod"/>
                </a:pPr>
                <a:r>
                  <a:rPr lang="fr-FR" sz="100" dirty="0" smtClean="0"/>
                  <a:t>……….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…….</a:t>
                </a:r>
              </a:p>
              <a:p>
                <a:pPr marL="342900" indent="-342900">
                  <a:buAutoNum type="arabicPeriod"/>
                </a:pPr>
                <a:r>
                  <a:rPr lang="fr-FR" sz="100" dirty="0" smtClean="0"/>
                  <a:t>……..</a:t>
                </a:r>
              </a:p>
              <a:p>
                <a:endParaRPr lang="fr-FR" sz="100" dirty="0"/>
              </a:p>
            </p:txBody>
          </p:sp>
          <p:grpSp>
            <p:nvGrpSpPr>
              <p:cNvPr id="16" name="Grouper 15"/>
              <p:cNvGrpSpPr/>
              <p:nvPr/>
            </p:nvGrpSpPr>
            <p:grpSpPr>
              <a:xfrm>
                <a:off x="6590591" y="3850718"/>
                <a:ext cx="385328" cy="445716"/>
                <a:chOff x="3759198" y="2397280"/>
                <a:chExt cx="742638" cy="961556"/>
              </a:xfrm>
            </p:grpSpPr>
            <p:pic>
              <p:nvPicPr>
                <p:cNvPr id="17" name="Image 16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59200" y="2616200"/>
                  <a:ext cx="742636" cy="742636"/>
                </a:xfrm>
                <a:prstGeom prst="rect">
                  <a:avLst/>
                </a:prstGeom>
              </p:spPr>
            </p:pic>
            <p:pic>
              <p:nvPicPr>
                <p:cNvPr id="18" name="Image 17"/>
                <p:cNvPicPr>
                  <a:picLocks noChangeAspect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3759198" y="2397280"/>
                  <a:ext cx="742636" cy="742637"/>
                </a:xfrm>
                <a:prstGeom prst="rect">
                  <a:avLst/>
                </a:prstGeom>
              </p:spPr>
            </p:pic>
          </p:grpSp>
        </p:grpSp>
        <p:cxnSp>
          <p:nvCxnSpPr>
            <p:cNvPr id="19" name="Connecteur en arc 18"/>
            <p:cNvCxnSpPr>
              <a:stCxn id="14" idx="3"/>
              <a:endCxn id="25" idx="0"/>
            </p:cNvCxnSpPr>
            <p:nvPr/>
          </p:nvCxnSpPr>
          <p:spPr bwMode="auto">
            <a:xfrm flipV="1">
              <a:off x="6556794" y="3247668"/>
              <a:ext cx="1593842" cy="20722"/>
            </a:xfrm>
            <a:prstGeom prst="curvedConnector4">
              <a:avLst>
                <a:gd name="adj1" fmla="val 45711"/>
                <a:gd name="adj2" fmla="val 967383"/>
              </a:avLst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pic>
          <p:nvPicPr>
            <p:cNvPr id="20" name="Espace réservé du contenu 41" descr="BU005818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3158" r="-23158"/>
            <a:stretch>
              <a:fillRect/>
            </a:stretch>
          </p:blipFill>
          <p:spPr bwMode="auto">
            <a:xfrm>
              <a:off x="6666399" y="3052782"/>
              <a:ext cx="827043" cy="2974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</p:pic>
        <p:sp>
          <p:nvSpPr>
            <p:cNvPr id="21" name="Rectangle 7"/>
            <p:cNvSpPr>
              <a:spLocks noChangeArrowheads="1"/>
            </p:cNvSpPr>
            <p:nvPr/>
          </p:nvSpPr>
          <p:spPr bwMode="auto">
            <a:xfrm>
              <a:off x="7792762" y="3244311"/>
              <a:ext cx="221161" cy="152881"/>
            </a:xfrm>
            <a:prstGeom prst="rect">
              <a:avLst/>
            </a:prstGeom>
            <a:solidFill>
              <a:srgbClr val="C9CEE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100" b="1"/>
            </a:p>
          </p:txBody>
        </p:sp>
        <p:cxnSp>
          <p:nvCxnSpPr>
            <p:cNvPr id="22" name="Connecteur en arc 21"/>
            <p:cNvCxnSpPr/>
            <p:nvPr/>
          </p:nvCxnSpPr>
          <p:spPr bwMode="auto">
            <a:xfrm flipV="1">
              <a:off x="8689955" y="2846396"/>
              <a:ext cx="773160" cy="476076"/>
            </a:xfrm>
            <a:prstGeom prst="curvedConnector3">
              <a:avLst>
                <a:gd name="adj1" fmla="val 50000"/>
              </a:avLst>
            </a:prstGeom>
            <a:solidFill>
              <a:schemeClr val="accent1"/>
            </a:solidFill>
            <a:ln w="28575" cap="flat" cmpd="sng" algn="ctr">
              <a:solidFill>
                <a:schemeClr val="tx1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pic>
          <p:nvPicPr>
            <p:cNvPr id="23" name="Espace réservé du contenu 41" descr="BU005818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2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3158" r="-23158"/>
            <a:stretch>
              <a:fillRect/>
            </a:stretch>
          </p:blipFill>
          <p:spPr bwMode="auto">
            <a:xfrm>
              <a:off x="8810549" y="2914550"/>
              <a:ext cx="620800" cy="22330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</p:pic>
        <p:sp>
          <p:nvSpPr>
            <p:cNvPr id="24" name="Rectangle 7"/>
            <p:cNvSpPr>
              <a:spLocks noChangeArrowheads="1"/>
            </p:cNvSpPr>
            <p:nvPr/>
          </p:nvSpPr>
          <p:spPr bwMode="auto">
            <a:xfrm>
              <a:off x="8013923" y="3246031"/>
              <a:ext cx="221161" cy="152881"/>
            </a:xfrm>
            <a:prstGeom prst="rect">
              <a:avLst/>
            </a:prstGeom>
            <a:solidFill>
              <a:srgbClr val="C9CEE2"/>
            </a:solidFill>
            <a:ln w="9525">
              <a:solidFill>
                <a:schemeClr val="tx1"/>
              </a:solidFill>
              <a:miter lim="800000"/>
              <a:headEnd/>
              <a:tailEnd/>
            </a:ln>
          </p:spPr>
          <p:txBody>
            <a:bodyPr wrap="none" anchor="ctr">
              <a:prstTxWarp prst="textNoShape">
                <a:avLst/>
              </a:prstTxWarp>
            </a:bodyPr>
            <a:lstStyle/>
            <a:p>
              <a:pPr algn="ctr"/>
              <a:endParaRPr lang="en-GB" sz="100" b="1"/>
            </a:p>
          </p:txBody>
        </p:sp>
        <p:pic>
          <p:nvPicPr>
            <p:cNvPr id="25" name="Espace réservé du contenu 41" descr="BU005818.png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3158" r="-23158"/>
            <a:stretch>
              <a:fillRect/>
            </a:stretch>
          </p:blipFill>
          <p:spPr bwMode="auto">
            <a:xfrm>
              <a:off x="8013923" y="3247668"/>
              <a:ext cx="273427" cy="151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</p:pic>
        <p:pic>
          <p:nvPicPr>
            <p:cNvPr id="26" name="Espace réservé du contenu 41" descr="BU005818.png"/>
            <p:cNvPicPr>
              <a:picLocks noChangeAspect="1"/>
            </p:cNvPicPr>
            <p:nvPr/>
          </p:nvPicPr>
          <p:blipFill>
            <a:blip r:embed="rId4">
              <a:duotone>
                <a:prstClr val="black"/>
                <a:schemeClr val="accent1">
                  <a:tint val="45000"/>
                  <a:satMod val="400000"/>
                </a:schemeClr>
              </a:duotone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-23158" r="-23158"/>
            <a:stretch>
              <a:fillRect/>
            </a:stretch>
          </p:blipFill>
          <p:spPr bwMode="auto">
            <a:xfrm>
              <a:off x="7783251" y="3247668"/>
              <a:ext cx="273427" cy="1512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FAA26D3D-D897-4be2-8F04-BA451C77F1D7}">
                <ma14:placeholderFlag xmlns:ma14="http://schemas.microsoft.com/office/mac/drawingml/2011/main" val="1"/>
              </a:ext>
            </a:extLst>
          </p:spPr>
        </p:pic>
        <p:pic>
          <p:nvPicPr>
            <p:cNvPr id="27" name="Image 2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890971" y="3329467"/>
              <a:ext cx="436590" cy="298423"/>
            </a:xfrm>
            <a:prstGeom prst="rect">
              <a:avLst/>
            </a:prstGeom>
          </p:spPr>
        </p:pic>
        <p:sp>
          <p:nvSpPr>
            <p:cNvPr id="28" name="Forme libre 27"/>
            <p:cNvSpPr/>
            <p:nvPr/>
          </p:nvSpPr>
          <p:spPr>
            <a:xfrm>
              <a:off x="8150637" y="3189795"/>
              <a:ext cx="1408677" cy="478011"/>
            </a:xfrm>
            <a:custGeom>
              <a:avLst/>
              <a:gdLst>
                <a:gd name="connsiteX0" fmla="*/ 3413231 w 3413231"/>
                <a:gd name="connsiteY0" fmla="*/ 0 h 1562770"/>
                <a:gd name="connsiteX1" fmla="*/ 2392664 w 3413231"/>
                <a:gd name="connsiteY1" fmla="*/ 782476 h 1562770"/>
                <a:gd name="connsiteX2" fmla="*/ 1304059 w 3413231"/>
                <a:gd name="connsiteY2" fmla="*/ 1542270 h 1562770"/>
                <a:gd name="connsiteX3" fmla="*/ 385548 w 3413231"/>
                <a:gd name="connsiteY3" fmla="*/ 1315466 h 1562770"/>
                <a:gd name="connsiteX4" fmla="*/ 0 w 3413231"/>
                <a:gd name="connsiteY4" fmla="*/ 986600 h 156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231" h="1562770">
                  <a:moveTo>
                    <a:pt x="3413231" y="0"/>
                  </a:moveTo>
                  <a:cubicBezTo>
                    <a:pt x="3078712" y="262715"/>
                    <a:pt x="2744193" y="525431"/>
                    <a:pt x="2392664" y="782476"/>
                  </a:cubicBezTo>
                  <a:cubicBezTo>
                    <a:pt x="2041135" y="1039521"/>
                    <a:pt x="1638578" y="1453438"/>
                    <a:pt x="1304059" y="1542270"/>
                  </a:cubicBezTo>
                  <a:cubicBezTo>
                    <a:pt x="969540" y="1631102"/>
                    <a:pt x="602891" y="1408078"/>
                    <a:pt x="385548" y="1315466"/>
                  </a:cubicBezTo>
                  <a:cubicBezTo>
                    <a:pt x="168205" y="1222854"/>
                    <a:pt x="0" y="986600"/>
                    <a:pt x="0" y="986600"/>
                  </a:cubicBezTo>
                </a:path>
              </a:pathLst>
            </a:custGeom>
            <a:ln w="38100" cmpd="sng">
              <a:solidFill>
                <a:schemeClr val="accent2"/>
              </a:solidFill>
              <a:prstDash val="lgDashDotDot"/>
              <a:headEnd type="none"/>
              <a:tailEnd type="triangle"/>
            </a:ln>
          </p:spPr>
          <p:txBody>
            <a:bodyPr rtlCol="0" anchor="ctr"/>
            <a:lstStyle/>
            <a:p>
              <a:pPr algn="ctr"/>
              <a:endParaRPr lang="fr-FR" sz="100"/>
            </a:p>
          </p:txBody>
        </p:sp>
        <p:sp>
          <p:nvSpPr>
            <p:cNvPr id="29" name="Forme libre 28"/>
            <p:cNvSpPr/>
            <p:nvPr/>
          </p:nvSpPr>
          <p:spPr>
            <a:xfrm>
              <a:off x="5898410" y="3491067"/>
              <a:ext cx="2252227" cy="478011"/>
            </a:xfrm>
            <a:custGeom>
              <a:avLst/>
              <a:gdLst>
                <a:gd name="connsiteX0" fmla="*/ 3413231 w 3413231"/>
                <a:gd name="connsiteY0" fmla="*/ 0 h 1562770"/>
                <a:gd name="connsiteX1" fmla="*/ 2392664 w 3413231"/>
                <a:gd name="connsiteY1" fmla="*/ 782476 h 1562770"/>
                <a:gd name="connsiteX2" fmla="*/ 1304059 w 3413231"/>
                <a:gd name="connsiteY2" fmla="*/ 1542270 h 1562770"/>
                <a:gd name="connsiteX3" fmla="*/ 385548 w 3413231"/>
                <a:gd name="connsiteY3" fmla="*/ 1315466 h 1562770"/>
                <a:gd name="connsiteX4" fmla="*/ 0 w 3413231"/>
                <a:gd name="connsiteY4" fmla="*/ 986600 h 1562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13231" h="1562770">
                  <a:moveTo>
                    <a:pt x="3413231" y="0"/>
                  </a:moveTo>
                  <a:cubicBezTo>
                    <a:pt x="3078712" y="262715"/>
                    <a:pt x="2744193" y="525431"/>
                    <a:pt x="2392664" y="782476"/>
                  </a:cubicBezTo>
                  <a:cubicBezTo>
                    <a:pt x="2041135" y="1039521"/>
                    <a:pt x="1638578" y="1453438"/>
                    <a:pt x="1304059" y="1542270"/>
                  </a:cubicBezTo>
                  <a:cubicBezTo>
                    <a:pt x="969540" y="1631102"/>
                    <a:pt x="602891" y="1408078"/>
                    <a:pt x="385548" y="1315466"/>
                  </a:cubicBezTo>
                  <a:cubicBezTo>
                    <a:pt x="168205" y="1222854"/>
                    <a:pt x="0" y="986600"/>
                    <a:pt x="0" y="986600"/>
                  </a:cubicBezTo>
                </a:path>
              </a:pathLst>
            </a:custGeom>
            <a:ln w="38100" cmpd="sng">
              <a:solidFill>
                <a:schemeClr val="accent2"/>
              </a:solidFill>
              <a:prstDash val="lgDashDotDot"/>
              <a:headEnd type="none"/>
              <a:tailEnd type="triangle"/>
            </a:ln>
          </p:spPr>
          <p:txBody>
            <a:bodyPr rtlCol="0" anchor="ctr"/>
            <a:lstStyle/>
            <a:p>
              <a:pPr algn="ctr"/>
              <a:endParaRPr lang="fr-FR" sz="100"/>
            </a:p>
          </p:txBody>
        </p:sp>
        <p:pic>
          <p:nvPicPr>
            <p:cNvPr id="30" name="Image 29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680115" y="3391719"/>
              <a:ext cx="436590" cy="298423"/>
            </a:xfrm>
            <a:prstGeom prst="rect">
              <a:avLst/>
            </a:prstGeom>
          </p:spPr>
        </p:pic>
        <p:pic>
          <p:nvPicPr>
            <p:cNvPr id="32" name="Image 9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7783190" y="3805840"/>
              <a:ext cx="451895" cy="820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</p:grpSp>
      <p:sp>
        <p:nvSpPr>
          <p:cNvPr id="35" name="Forme libre 34"/>
          <p:cNvSpPr/>
          <p:nvPr/>
        </p:nvSpPr>
        <p:spPr>
          <a:xfrm>
            <a:off x="6060694" y="538096"/>
            <a:ext cx="2925626" cy="1553611"/>
          </a:xfrm>
          <a:custGeom>
            <a:avLst/>
            <a:gdLst>
              <a:gd name="connsiteX0" fmla="*/ 0 w 2925626"/>
              <a:gd name="connsiteY0" fmla="*/ 1553611 h 1553611"/>
              <a:gd name="connsiteX1" fmla="*/ 2052474 w 2925626"/>
              <a:gd name="connsiteY1" fmla="*/ 895878 h 1553611"/>
              <a:gd name="connsiteX2" fmla="*/ 2925626 w 2925626"/>
              <a:gd name="connsiteY2" fmla="*/ 0 h 15536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925626" h="1553611">
                <a:moveTo>
                  <a:pt x="0" y="1553611"/>
                </a:moveTo>
                <a:cubicBezTo>
                  <a:pt x="782435" y="1354212"/>
                  <a:pt x="1564870" y="1154813"/>
                  <a:pt x="2052474" y="895878"/>
                </a:cubicBezTo>
                <a:cubicBezTo>
                  <a:pt x="2540078" y="636943"/>
                  <a:pt x="2732852" y="318471"/>
                  <a:pt x="2925626" y="0"/>
                </a:cubicBezTo>
              </a:path>
            </a:pathLst>
          </a:custGeom>
          <a:ln w="57150" cmpd="sng">
            <a:solidFill>
              <a:schemeClr val="accent2"/>
            </a:solidFill>
            <a:prstDash val="lgDashDotDot"/>
            <a:headEnd type="none"/>
            <a:tailEnd type="triangle"/>
          </a:ln>
        </p:spPr>
        <p:txBody>
          <a:bodyPr rtlCol="0" anchor="ctr"/>
          <a:lstStyle/>
          <a:p>
            <a:pPr algn="ctr"/>
            <a:endParaRPr lang="fr-FR" sz="100"/>
          </a:p>
        </p:txBody>
      </p:sp>
    </p:spTree>
    <p:extLst>
      <p:ext uri="{BB962C8B-B14F-4D97-AF65-F5344CB8AC3E}">
        <p14:creationId xmlns:p14="http://schemas.microsoft.com/office/powerpoint/2010/main" val="388907246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101FB-3663-E448-B8B8-478CBF352C2A}" type="slidenum">
              <a:rPr lang="fr-FR" smtClean="0"/>
              <a:pPr/>
              <a:t>2</a:t>
            </a:fld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mtClean="0"/>
              <a:t>Pourquoi faire travailler des ordinateurs ensemble?</a:t>
            </a:r>
            <a:endParaRPr lang="fr-FR" dirty="0"/>
          </a:p>
        </p:txBody>
      </p:sp>
      <p:sp>
        <p:nvSpPr>
          <p:cNvPr id="8" name="Espace réservé du texte 7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52138974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101FB-3663-E448-B8B8-478CBF352C2A}" type="slidenum">
              <a:rPr lang="fr-FR" smtClean="0"/>
              <a:pPr/>
              <a:t>20</a:t>
            </a:fld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dirty="0" smtClean="0"/>
              <a:t>Comment éviter les bugs?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 smtClean="0"/>
              <a:t>La recherche sur les langages de programmation</a:t>
            </a:r>
            <a:br>
              <a:rPr lang="fr-FR" dirty="0" smtClean="0"/>
            </a:br>
            <a:r>
              <a:rPr lang="fr-FR" dirty="0" smtClean="0"/>
              <a:t>L’apport des méthodes formelles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062896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Pourquoi y a-t-il des bugs?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Qui n’a jamais fait d’erreur?</a:t>
            </a:r>
          </a:p>
          <a:p>
            <a:r>
              <a:rPr lang="fr-FR" dirty="0"/>
              <a:t>Programmer c’est difficile</a:t>
            </a:r>
          </a:p>
          <a:p>
            <a:r>
              <a:rPr lang="fr-FR" dirty="0"/>
              <a:t>Les langages utilisés sont très permissifs</a:t>
            </a:r>
          </a:p>
          <a:p>
            <a:endParaRPr lang="fr-FR" dirty="0"/>
          </a:p>
          <a:p>
            <a:pPr marL="0" indent="0">
              <a:buNone/>
            </a:pPr>
            <a:r>
              <a:rPr lang="fr-FR" dirty="0" smtClean="0"/>
              <a:t>La recherche en langage de programmation c’est:</a:t>
            </a:r>
          </a:p>
          <a:p>
            <a:r>
              <a:rPr lang="fr-FR" dirty="0" smtClean="0"/>
              <a:t>Fournir des langages plus expressifs, plus abstraits, plus puissants, plus sûrs (oui c’est contradictoire)</a:t>
            </a:r>
          </a:p>
          <a:p>
            <a:r>
              <a:rPr lang="fr-FR" dirty="0" smtClean="0"/>
              <a:t>Fournir des outils pour mieux programmer (compilateurs, </a:t>
            </a:r>
            <a:r>
              <a:rPr lang="fr-FR" dirty="0" err="1" smtClean="0"/>
              <a:t>prouveurs</a:t>
            </a:r>
            <a:r>
              <a:rPr lang="fr-FR" dirty="0" smtClean="0"/>
              <a:t>, testeurs, etc.)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21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7462009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La solution: </a:t>
            </a:r>
            <a:r>
              <a:rPr lang="fr-FR" dirty="0" smtClean="0"/>
              <a:t/>
            </a:r>
            <a:br>
              <a:rPr lang="fr-FR" dirty="0" smtClean="0"/>
            </a:br>
            <a:r>
              <a:rPr lang="fr-FR" dirty="0" smtClean="0"/>
              <a:t>les </a:t>
            </a:r>
            <a:r>
              <a:rPr lang="fr-FR" dirty="0"/>
              <a:t>outils de </a:t>
            </a:r>
            <a:r>
              <a:rPr lang="fr-FR" dirty="0" smtClean="0"/>
              <a:t>vérification de programmes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Le compromis est dur a trouver entre:</a:t>
            </a:r>
          </a:p>
          <a:p>
            <a:pPr lvl="1"/>
            <a:r>
              <a:rPr lang="fr-FR" dirty="0" smtClean="0"/>
              <a:t>Précision</a:t>
            </a:r>
          </a:p>
          <a:p>
            <a:pPr lvl="1"/>
            <a:r>
              <a:rPr lang="fr-FR" dirty="0" smtClean="0"/>
              <a:t>Facilité d’utilisation</a:t>
            </a:r>
          </a:p>
          <a:p>
            <a:pPr lvl="1"/>
            <a:r>
              <a:rPr lang="fr-FR" dirty="0" smtClean="0"/>
              <a:t>Restrictions sur les programmes vérifiables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6BA55E4-BACD-8649-A25F-7E75ECA7B5F1}" type="slidenum">
              <a:rPr lang="fr-FR" smtClean="0"/>
              <a:pPr>
                <a:defRPr/>
              </a:pPr>
              <a:t>22</a:t>
            </a:fld>
            <a:endParaRPr lang="fr-FR" dirty="0"/>
          </a:p>
        </p:txBody>
      </p:sp>
      <p:sp>
        <p:nvSpPr>
          <p:cNvPr id="5" name="ZoneTexte 4"/>
          <p:cNvSpPr txBox="1"/>
          <p:nvPr/>
        </p:nvSpPr>
        <p:spPr>
          <a:xfrm>
            <a:off x="599174" y="3734567"/>
            <a:ext cx="20751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00FF"/>
                </a:solidFill>
              </a:rPr>
              <a:t>Assistants de preuves</a:t>
            </a:r>
            <a:endParaRPr lang="fr-FR" sz="2400" dirty="0">
              <a:solidFill>
                <a:srgbClr val="0000FF"/>
              </a:solidFill>
            </a:endParaRPr>
          </a:p>
        </p:txBody>
      </p:sp>
      <p:sp>
        <p:nvSpPr>
          <p:cNvPr id="6" name="ZoneTexte 5"/>
          <p:cNvSpPr txBox="1"/>
          <p:nvPr/>
        </p:nvSpPr>
        <p:spPr>
          <a:xfrm>
            <a:off x="2329610" y="5153439"/>
            <a:ext cx="20751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00FF"/>
                </a:solidFill>
              </a:rPr>
              <a:t>Analyse statique</a:t>
            </a:r>
            <a:endParaRPr lang="fr-FR" sz="2400" dirty="0">
              <a:solidFill>
                <a:srgbClr val="0000FF"/>
              </a:solidFill>
            </a:endParaRPr>
          </a:p>
        </p:txBody>
      </p:sp>
      <p:sp>
        <p:nvSpPr>
          <p:cNvPr id="7" name="ZoneTexte 6"/>
          <p:cNvSpPr txBox="1"/>
          <p:nvPr/>
        </p:nvSpPr>
        <p:spPr>
          <a:xfrm>
            <a:off x="4629730" y="3740001"/>
            <a:ext cx="207515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 smtClean="0">
                <a:solidFill>
                  <a:srgbClr val="0000FF"/>
                </a:solidFill>
              </a:rPr>
              <a:t>Model-</a:t>
            </a:r>
            <a:r>
              <a:rPr lang="fr-FR" sz="2400" dirty="0" err="1" smtClean="0">
                <a:solidFill>
                  <a:srgbClr val="0000FF"/>
                </a:solidFill>
              </a:rPr>
              <a:t>checking</a:t>
            </a:r>
            <a:endParaRPr lang="fr-FR" sz="2400" dirty="0">
              <a:solidFill>
                <a:srgbClr val="0000FF"/>
              </a:solidFill>
            </a:endParaRPr>
          </a:p>
        </p:txBody>
      </p:sp>
      <p:sp>
        <p:nvSpPr>
          <p:cNvPr id="8" name="ZoneTexte 7"/>
          <p:cNvSpPr txBox="1"/>
          <p:nvPr/>
        </p:nvSpPr>
        <p:spPr>
          <a:xfrm>
            <a:off x="6342015" y="5636567"/>
            <a:ext cx="20751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>
                <a:solidFill>
                  <a:srgbClr val="0000FF"/>
                </a:solidFill>
              </a:rPr>
              <a:t>T</a:t>
            </a:r>
            <a:r>
              <a:rPr lang="fr-FR" sz="2400" dirty="0" smtClean="0">
                <a:solidFill>
                  <a:srgbClr val="0000FF"/>
                </a:solidFill>
              </a:rPr>
              <a:t>est</a:t>
            </a:r>
            <a:endParaRPr lang="fr-FR" sz="2400" dirty="0">
              <a:solidFill>
                <a:srgbClr val="0000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935885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Quelques points positifs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SDL-</a:t>
            </a:r>
            <a:r>
              <a:rPr lang="fr-FR" dirty="0" err="1" smtClean="0"/>
              <a:t>Fredhopper</a:t>
            </a:r>
            <a:r>
              <a:rPr lang="fr-FR" dirty="0" smtClean="0"/>
              <a:t> et ABS (e-commerce)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6BA55E4-BACD-8649-A25F-7E75ECA7B5F1}" type="slidenum">
              <a:rPr lang="fr-FR" smtClean="0"/>
              <a:pPr>
                <a:defRPr/>
              </a:pPr>
              <a:t>23</a:t>
            </a:fld>
            <a:endParaRPr lang="fr-FR" dirty="0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400" y="3119715"/>
            <a:ext cx="8087626" cy="3062726"/>
          </a:xfrm>
          <a:prstGeom prst="rect">
            <a:avLst/>
          </a:prstGeom>
        </p:spPr>
      </p:pic>
      <p:sp>
        <p:nvSpPr>
          <p:cNvPr id="6" name="Bulle rectangulaire 5"/>
          <p:cNvSpPr/>
          <p:nvPr/>
        </p:nvSpPr>
        <p:spPr bwMode="auto">
          <a:xfrm>
            <a:off x="1433106" y="1915111"/>
            <a:ext cx="2154531" cy="500357"/>
          </a:xfrm>
          <a:prstGeom prst="wedgeRectCallout">
            <a:avLst>
              <a:gd name="adj1" fmla="val -11358"/>
              <a:gd name="adj2" fmla="val -90123"/>
            </a:avLst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r>
              <a:rPr lang="fr-FR" dirty="0" smtClean="0"/>
              <a:t>industriel</a:t>
            </a:r>
            <a:endParaRPr lang="fr-FR" dirty="0"/>
          </a:p>
        </p:txBody>
      </p:sp>
      <p:sp>
        <p:nvSpPr>
          <p:cNvPr id="7" name="Bulle rectangulaire 6"/>
          <p:cNvSpPr/>
          <p:nvPr/>
        </p:nvSpPr>
        <p:spPr bwMode="auto">
          <a:xfrm>
            <a:off x="3944151" y="1915111"/>
            <a:ext cx="2712216" cy="500357"/>
          </a:xfrm>
          <a:prstGeom prst="wedgeRectCallout">
            <a:avLst>
              <a:gd name="adj1" fmla="val -58200"/>
              <a:gd name="adj2" fmla="val -96922"/>
            </a:avLst>
          </a:prstGeom>
          <a:noFill/>
          <a:ln w="38100" cap="flat" cmpd="sng" algn="ctr">
            <a:solidFill>
              <a:srgbClr val="660066"/>
            </a:solidFill>
            <a:prstDash val="solid"/>
            <a:round/>
            <a:headEnd type="none" w="med" len="med"/>
            <a:tailEnd type="arrow" w="med" len="med"/>
          </a:ln>
          <a:effectLst/>
        </p:spPr>
        <p:txBody>
          <a:bodyPr rtlCol="0" anchor="ctr"/>
          <a:lstStyle/>
          <a:p>
            <a:pPr algn="ctr"/>
            <a:r>
              <a:rPr lang="fr-FR" dirty="0" smtClean="0"/>
              <a:t>Langage académique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438031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Quelques points positifs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20175" y="1295400"/>
            <a:ext cx="8247062" cy="4572000"/>
          </a:xfrm>
        </p:spPr>
        <p:txBody>
          <a:bodyPr/>
          <a:lstStyle/>
          <a:p>
            <a:pPr marL="0" indent="0">
              <a:buNone/>
            </a:pPr>
            <a:r>
              <a:rPr lang="fr-FR" dirty="0" smtClean="0"/>
              <a:t>Un</a:t>
            </a:r>
            <a:br>
              <a:rPr lang="fr-FR" dirty="0" smtClean="0"/>
            </a:br>
            <a:r>
              <a:rPr lang="fr-FR" dirty="0" smtClean="0"/>
              <a:t>bug </a:t>
            </a:r>
            <a:br>
              <a:rPr lang="fr-FR" dirty="0" smtClean="0"/>
            </a:br>
            <a:r>
              <a:rPr lang="fr-FR" dirty="0" smtClean="0"/>
              <a:t>découvert</a:t>
            </a:r>
            <a:br>
              <a:rPr lang="fr-FR" dirty="0" smtClean="0"/>
            </a:br>
            <a:r>
              <a:rPr lang="fr-FR" dirty="0" smtClean="0"/>
              <a:t>avec</a:t>
            </a:r>
            <a:br>
              <a:rPr lang="fr-FR" dirty="0" smtClean="0"/>
            </a:br>
            <a:r>
              <a:rPr lang="fr-FR" dirty="0" err="1" smtClean="0"/>
              <a:t>KeY</a:t>
            </a: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6BA55E4-BACD-8649-A25F-7E75ECA7B5F1}" type="slidenum">
              <a:rPr lang="fr-FR" smtClean="0"/>
              <a:pPr>
                <a:defRPr/>
              </a:pPr>
              <a:t>24</a:t>
            </a:fld>
            <a:endParaRPr lang="fr-FR" dirty="0"/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99009" y="0"/>
            <a:ext cx="7444991" cy="68580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3071" y="-8726"/>
            <a:ext cx="7502769" cy="1912471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8435" y="1971785"/>
            <a:ext cx="7310125" cy="19841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719680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L’approche </a:t>
            </a:r>
            <a:r>
              <a:rPr lang="fr-FR" dirty="0" err="1" smtClean="0"/>
              <a:t>Scale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102057" y="1295399"/>
            <a:ext cx="8958313" cy="496440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fr-FR" dirty="0" smtClean="0"/>
              <a:t>Notre but: rendre la vie des programmeurs plus facile</a:t>
            </a:r>
            <a:endParaRPr lang="fr-FR" dirty="0"/>
          </a:p>
          <a:p>
            <a:pPr marL="0" indent="0">
              <a:buNone/>
            </a:pPr>
            <a:r>
              <a:rPr lang="fr-FR" dirty="0" smtClean="0"/>
              <a:t>Ce qu’on fait:</a:t>
            </a:r>
          </a:p>
          <a:p>
            <a:r>
              <a:rPr lang="fr-FR" dirty="0" err="1" smtClean="0"/>
              <a:t>ProActive</a:t>
            </a:r>
            <a:r>
              <a:rPr lang="fr-FR" dirty="0" smtClean="0"/>
              <a:t>: une librairie Java pour faire des objets actifs </a:t>
            </a:r>
          </a:p>
          <a:p>
            <a:pPr lvl="1"/>
            <a:r>
              <a:rPr lang="fr-FR" dirty="0" smtClean="0"/>
              <a:t>Facile d’utilisation</a:t>
            </a:r>
          </a:p>
          <a:p>
            <a:pPr lvl="1"/>
            <a:r>
              <a:rPr lang="fr-FR" dirty="0" smtClean="0"/>
              <a:t>Bien intégré avec Java</a:t>
            </a:r>
          </a:p>
          <a:p>
            <a:pPr lvl="1"/>
            <a:r>
              <a:rPr lang="fr-FR" dirty="0" smtClean="0"/>
              <a:t>Efficace mais sûr</a:t>
            </a:r>
          </a:p>
          <a:p>
            <a:r>
              <a:rPr lang="fr-FR" dirty="0" smtClean="0"/>
              <a:t>Des outils de vérification faciles à utiliser</a:t>
            </a:r>
          </a:p>
          <a:p>
            <a:pPr lvl="1"/>
            <a:r>
              <a:rPr lang="fr-FR" dirty="0" smtClean="0"/>
              <a:t>Plugin Eclipse</a:t>
            </a:r>
          </a:p>
          <a:p>
            <a:pPr lvl="1"/>
            <a:r>
              <a:rPr lang="fr-FR" dirty="0" smtClean="0"/>
              <a:t>Notation « à la UML »</a:t>
            </a:r>
          </a:p>
          <a:p>
            <a:pPr lvl="1"/>
            <a:r>
              <a:rPr lang="fr-FR" dirty="0" smtClean="0"/>
              <a:t>Model-</a:t>
            </a:r>
            <a:r>
              <a:rPr lang="fr-FR" dirty="0" err="1" smtClean="0"/>
              <a:t>checking</a:t>
            </a:r>
            <a:r>
              <a:rPr lang="fr-FR" dirty="0" smtClean="0"/>
              <a:t> et génération de code</a:t>
            </a:r>
          </a:p>
          <a:p>
            <a:r>
              <a:rPr lang="fr-FR" dirty="0" smtClean="0"/>
              <a:t>Des preuves sur le modèle de programmation (ASP)</a:t>
            </a:r>
          </a:p>
          <a:p>
            <a:r>
              <a:rPr lang="fr-FR" dirty="0" smtClean="0"/>
              <a:t>Des applications efficaces</a:t>
            </a:r>
          </a:p>
          <a:p>
            <a:r>
              <a:rPr lang="fr-FR" dirty="0" smtClean="0"/>
              <a:t>Du Cloud, du </a:t>
            </a:r>
            <a:r>
              <a:rPr lang="fr-FR" dirty="0" err="1" smtClean="0"/>
              <a:t>big</a:t>
            </a:r>
            <a:r>
              <a:rPr lang="fr-FR" dirty="0" smtClean="0"/>
              <a:t>-data et de la simulation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6BA55E4-BACD-8649-A25F-7E75ECA7B5F1}" type="slidenum">
              <a:rPr lang="fr-FR" smtClean="0"/>
              <a:pPr>
                <a:defRPr/>
              </a:pPr>
              <a:t>25</a:t>
            </a:fld>
            <a:endParaRPr lang="fr-FR" dirty="0"/>
          </a:p>
        </p:txBody>
      </p:sp>
      <p:sp>
        <p:nvSpPr>
          <p:cNvPr id="7" name="Forme libre 6"/>
          <p:cNvSpPr/>
          <p:nvPr/>
        </p:nvSpPr>
        <p:spPr>
          <a:xfrm>
            <a:off x="-1" y="3844337"/>
            <a:ext cx="1542191" cy="2762860"/>
          </a:xfrm>
          <a:custGeom>
            <a:avLst/>
            <a:gdLst>
              <a:gd name="connsiteX0" fmla="*/ 2371824 w 2371824"/>
              <a:gd name="connsiteY0" fmla="*/ 1859796 h 2513375"/>
              <a:gd name="connsiteX1" fmla="*/ 738916 w 2371824"/>
              <a:gd name="connsiteY1" fmla="*/ 2506189 h 2513375"/>
              <a:gd name="connsiteX2" fmla="*/ 1839 w 2371824"/>
              <a:gd name="connsiteY2" fmla="*/ 1485569 h 2513375"/>
              <a:gd name="connsiteX3" fmla="*/ 568821 w 2371824"/>
              <a:gd name="connsiteY3" fmla="*/ 340206 h 2513375"/>
              <a:gd name="connsiteX4" fmla="*/ 1748144 w 2371824"/>
              <a:gd name="connsiteY4" fmla="*/ 0 h 2513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371824" h="2513375">
                <a:moveTo>
                  <a:pt x="2371824" y="1859796"/>
                </a:moveTo>
                <a:cubicBezTo>
                  <a:pt x="1752868" y="2214178"/>
                  <a:pt x="1133913" y="2568560"/>
                  <a:pt x="738916" y="2506189"/>
                </a:cubicBezTo>
                <a:cubicBezTo>
                  <a:pt x="343919" y="2443818"/>
                  <a:pt x="30188" y="1846566"/>
                  <a:pt x="1839" y="1485569"/>
                </a:cubicBezTo>
                <a:cubicBezTo>
                  <a:pt x="-26510" y="1124572"/>
                  <a:pt x="277770" y="587801"/>
                  <a:pt x="568821" y="340206"/>
                </a:cubicBezTo>
                <a:cubicBezTo>
                  <a:pt x="859872" y="92611"/>
                  <a:pt x="1748144" y="0"/>
                  <a:pt x="1748144" y="0"/>
                </a:cubicBezTo>
              </a:path>
            </a:pathLst>
          </a:custGeom>
          <a:ln w="19050" cmpd="sng">
            <a:solidFill>
              <a:srgbClr val="FF0000"/>
            </a:solidFill>
            <a:headEnd type="none"/>
            <a:tailEnd type="arrow"/>
          </a:ln>
        </p:spPr>
        <p:txBody>
          <a:bodyPr rtlCol="0" anchor="ctr"/>
          <a:lstStyle/>
          <a:p>
            <a:pPr algn="ctr"/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5509290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Perspectives (utopiques?)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mtClean="0"/>
              <a:t>Présenter une vue unifiée des modèles à Acteurs </a:t>
            </a:r>
          </a:p>
          <a:p>
            <a:pPr lvl="1"/>
            <a:r>
              <a:rPr lang="fr-FR" smtClean="0"/>
              <a:t>Meilleure visibilité (industrielle)</a:t>
            </a:r>
          </a:p>
          <a:p>
            <a:pPr lvl="1"/>
            <a:r>
              <a:rPr lang="fr-FR" smtClean="0"/>
              <a:t>Meilleur langage de programmation (efficace en concurrent et distribué, expressif et facile à programmer de façon sûre)</a:t>
            </a:r>
          </a:p>
          <a:p>
            <a:r>
              <a:rPr lang="fr-FR" smtClean="0"/>
              <a:t>Donner les moyens à la recherche de fournir des outils de vérification complets et conviviaux</a:t>
            </a:r>
          </a:p>
          <a:p>
            <a:r>
              <a:rPr lang="fr-FR" smtClean="0"/>
              <a:t>Augmenter le nombre de programmes vérifiés/prouvés</a:t>
            </a:r>
          </a:p>
          <a:p>
            <a:r>
              <a:rPr lang="fr-FR" smtClean="0"/>
              <a:t>Fournir des solutions sûres aux problématiques modernes (Cloud, Big data)</a:t>
            </a:r>
          </a:p>
          <a:p>
            <a:endParaRPr lang="fr-FR" smtClean="0"/>
          </a:p>
          <a:p>
            <a:endParaRPr lang="fr-FR" smtClean="0"/>
          </a:p>
          <a:p>
            <a:endParaRPr lang="fr-FR" smtClean="0"/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6BA55E4-BACD-8649-A25F-7E75ECA7B5F1}" type="slidenum">
              <a:rPr lang="fr-FR" smtClean="0"/>
              <a:pPr/>
              <a:t>26</a:t>
            </a:fld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8338614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Pourquoi faire travailler des ordinateurs ensemble?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« travailler » = effectuer une tache, i.e. un programme/une application (pas seulement accéder à des données)</a:t>
            </a:r>
          </a:p>
          <a:p>
            <a:pPr marL="0" indent="0">
              <a:buNone/>
            </a:pPr>
            <a:endParaRPr lang="fr-FR" dirty="0" smtClean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3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632" y="2780922"/>
            <a:ext cx="1652600" cy="134636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38" y="4521033"/>
            <a:ext cx="1652600" cy="13463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2780922"/>
            <a:ext cx="1652600" cy="134636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4521033"/>
            <a:ext cx="1652600" cy="1346367"/>
          </a:xfrm>
          <a:prstGeom prst="rect">
            <a:avLst/>
          </a:prstGeom>
        </p:spPr>
      </p:pic>
      <p:grpSp>
        <p:nvGrpSpPr>
          <p:cNvPr id="13" name="Grouper 12"/>
          <p:cNvGrpSpPr/>
          <p:nvPr/>
        </p:nvGrpSpPr>
        <p:grpSpPr>
          <a:xfrm>
            <a:off x="5199811" y="2932228"/>
            <a:ext cx="344449" cy="855407"/>
            <a:chOff x="5437951" y="2932228"/>
            <a:chExt cx="531893" cy="1195061"/>
          </a:xfrm>
        </p:grpSpPr>
        <p:sp>
          <p:nvSpPr>
            <p:cNvPr id="9" name="Forme libre 8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0" name="Forme libre 9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4" name="Grouper 13"/>
          <p:cNvGrpSpPr/>
          <p:nvPr/>
        </p:nvGrpSpPr>
        <p:grpSpPr>
          <a:xfrm>
            <a:off x="7239001" y="2935302"/>
            <a:ext cx="223062" cy="659549"/>
            <a:chOff x="5437951" y="2932228"/>
            <a:chExt cx="531893" cy="1195061"/>
          </a:xfrm>
        </p:grpSpPr>
        <p:sp>
          <p:nvSpPr>
            <p:cNvPr id="15" name="Forme libre 14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6" name="Forme libre 15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7" name="Grouper 16"/>
          <p:cNvGrpSpPr/>
          <p:nvPr/>
        </p:nvGrpSpPr>
        <p:grpSpPr>
          <a:xfrm>
            <a:off x="7239000" y="4809513"/>
            <a:ext cx="223062" cy="659549"/>
            <a:chOff x="5437951" y="2932228"/>
            <a:chExt cx="531893" cy="1195061"/>
          </a:xfrm>
        </p:grpSpPr>
        <p:sp>
          <p:nvSpPr>
            <p:cNvPr id="18" name="Forme libre 17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9" name="Forme libre 18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20" name="Grouper 19"/>
          <p:cNvGrpSpPr/>
          <p:nvPr/>
        </p:nvGrpSpPr>
        <p:grpSpPr>
          <a:xfrm>
            <a:off x="5169336" y="4699185"/>
            <a:ext cx="223062" cy="659549"/>
            <a:chOff x="5437951" y="2932228"/>
            <a:chExt cx="531893" cy="1195061"/>
          </a:xfrm>
        </p:grpSpPr>
        <p:sp>
          <p:nvSpPr>
            <p:cNvPr id="21" name="Forme libre 20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2" name="Forme libre 21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24" name="Connecteur droit avec flèche 23"/>
          <p:cNvCxnSpPr/>
          <p:nvPr/>
        </p:nvCxnSpPr>
        <p:spPr bwMode="auto">
          <a:xfrm flipV="1">
            <a:off x="5941970" y="3787635"/>
            <a:ext cx="1961757" cy="1145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5" name="Connecteur droit avec flèche 24"/>
          <p:cNvCxnSpPr/>
          <p:nvPr/>
        </p:nvCxnSpPr>
        <p:spPr bwMode="auto">
          <a:xfrm flipV="1">
            <a:off x="6094370" y="4932997"/>
            <a:ext cx="1582564" cy="152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7" name="Connecteur droit avec flèche 26"/>
          <p:cNvCxnSpPr/>
          <p:nvPr/>
        </p:nvCxnSpPr>
        <p:spPr bwMode="auto">
          <a:xfrm flipV="1">
            <a:off x="5941970" y="3504129"/>
            <a:ext cx="0" cy="130775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8" name="Connecteur droit avec flèche 27"/>
          <p:cNvCxnSpPr/>
          <p:nvPr/>
        </p:nvCxnSpPr>
        <p:spPr bwMode="auto">
          <a:xfrm flipV="1">
            <a:off x="7563538" y="3912377"/>
            <a:ext cx="340189" cy="897136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</p:spTree>
    <p:extLst>
      <p:ext uri="{BB962C8B-B14F-4D97-AF65-F5344CB8AC3E}">
        <p14:creationId xmlns:p14="http://schemas.microsoft.com/office/powerpoint/2010/main" val="11279218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Aller plus vite / faire plus de calculs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 exemple: Math </a:t>
            </a:r>
            <a:r>
              <a:rPr lang="fr-FR" dirty="0"/>
              <a:t>(</a:t>
            </a:r>
            <a:r>
              <a:rPr lang="fr-FR" dirty="0" err="1"/>
              <a:t>e.g</a:t>
            </a:r>
            <a:r>
              <a:rPr lang="fr-FR" dirty="0"/>
              <a:t>. math financières), images …</a:t>
            </a:r>
          </a:p>
          <a:p>
            <a:r>
              <a:rPr lang="fr-FR" dirty="0"/>
              <a:t>Plusieurs types de problèmes:</a:t>
            </a:r>
          </a:p>
          <a:p>
            <a:pPr lvl="1"/>
            <a:r>
              <a:rPr lang="fr-FR" dirty="0"/>
              <a:t>« massivement parallèle » = un problème très facile à paralléliser, par exemple « compter le nombre de … »</a:t>
            </a:r>
          </a:p>
          <a:p>
            <a:pPr lvl="1"/>
            <a:r>
              <a:rPr lang="fr-FR" dirty="0"/>
              <a:t>Problèmes de synchronisation (communiquer plus ou moins fréquemment)</a:t>
            </a:r>
          </a:p>
          <a:p>
            <a:pPr marL="457200" lvl="1" indent="0">
              <a:buNone/>
            </a:pPr>
            <a:r>
              <a:rPr lang="fr-FR" dirty="0"/>
              <a:t>Par exemple « trouver le …</a:t>
            </a:r>
            <a:br>
              <a:rPr lang="fr-FR" dirty="0"/>
            </a:br>
            <a:r>
              <a:rPr lang="fr-FR" dirty="0"/>
              <a:t>le moins cher »</a:t>
            </a:r>
          </a:p>
          <a:p>
            <a:pPr marL="0" indent="0">
              <a:buNone/>
            </a:pP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4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632" y="3509568"/>
            <a:ext cx="1652600" cy="134636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38" y="5249679"/>
            <a:ext cx="1652600" cy="13463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3509568"/>
            <a:ext cx="1652600" cy="134636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5249679"/>
            <a:ext cx="1652600" cy="1346367"/>
          </a:xfrm>
          <a:prstGeom prst="rect">
            <a:avLst/>
          </a:prstGeom>
        </p:spPr>
      </p:pic>
      <p:grpSp>
        <p:nvGrpSpPr>
          <p:cNvPr id="9" name="Grouper 8"/>
          <p:cNvGrpSpPr/>
          <p:nvPr/>
        </p:nvGrpSpPr>
        <p:grpSpPr>
          <a:xfrm>
            <a:off x="5199811" y="3660874"/>
            <a:ext cx="344449" cy="855407"/>
            <a:chOff x="5437951" y="2932228"/>
            <a:chExt cx="531893" cy="1195061"/>
          </a:xfrm>
        </p:grpSpPr>
        <p:sp>
          <p:nvSpPr>
            <p:cNvPr id="10" name="Forme libre 9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Forme libre 10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" name="Grouper 11"/>
          <p:cNvGrpSpPr/>
          <p:nvPr/>
        </p:nvGrpSpPr>
        <p:grpSpPr>
          <a:xfrm>
            <a:off x="7239001" y="3663948"/>
            <a:ext cx="223062" cy="659549"/>
            <a:chOff x="5437951" y="2932228"/>
            <a:chExt cx="531893" cy="1195061"/>
          </a:xfrm>
        </p:grpSpPr>
        <p:sp>
          <p:nvSpPr>
            <p:cNvPr id="13" name="Forme libre 12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Forme libre 13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r 14"/>
          <p:cNvGrpSpPr/>
          <p:nvPr/>
        </p:nvGrpSpPr>
        <p:grpSpPr>
          <a:xfrm>
            <a:off x="7239000" y="5538159"/>
            <a:ext cx="223062" cy="659549"/>
            <a:chOff x="5437951" y="2932228"/>
            <a:chExt cx="531893" cy="1195061"/>
          </a:xfrm>
        </p:grpSpPr>
        <p:sp>
          <p:nvSpPr>
            <p:cNvPr id="16" name="Forme libre 15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Forme libre 16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8" name="Grouper 17"/>
          <p:cNvGrpSpPr/>
          <p:nvPr/>
        </p:nvGrpSpPr>
        <p:grpSpPr>
          <a:xfrm>
            <a:off x="5169336" y="5427831"/>
            <a:ext cx="223062" cy="659549"/>
            <a:chOff x="5437951" y="2932228"/>
            <a:chExt cx="531893" cy="1195061"/>
          </a:xfrm>
        </p:grpSpPr>
        <p:sp>
          <p:nvSpPr>
            <p:cNvPr id="19" name="Forme libre 18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20" name="Forme libre 19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cxnSp>
        <p:nvCxnSpPr>
          <p:cNvPr id="21" name="Connecteur droit avec flèche 20"/>
          <p:cNvCxnSpPr/>
          <p:nvPr/>
        </p:nvCxnSpPr>
        <p:spPr bwMode="auto">
          <a:xfrm flipV="1">
            <a:off x="3957533" y="4516281"/>
            <a:ext cx="3946194" cy="33965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Connecteur droit avec flèche 21"/>
          <p:cNvCxnSpPr/>
          <p:nvPr/>
        </p:nvCxnSpPr>
        <p:spPr bwMode="auto">
          <a:xfrm>
            <a:off x="3961696" y="4855935"/>
            <a:ext cx="2388501" cy="916239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cteur droit avec flèche 22"/>
          <p:cNvCxnSpPr/>
          <p:nvPr/>
        </p:nvCxnSpPr>
        <p:spPr bwMode="auto">
          <a:xfrm flipV="1">
            <a:off x="3957533" y="4232775"/>
            <a:ext cx="1984437" cy="62316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Connecteur droit avec flèche 23"/>
          <p:cNvCxnSpPr/>
          <p:nvPr/>
        </p:nvCxnSpPr>
        <p:spPr bwMode="auto">
          <a:xfrm>
            <a:off x="3961696" y="4855935"/>
            <a:ext cx="4361598" cy="825517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6" name="Rectangle 35"/>
          <p:cNvSpPr/>
          <p:nvPr/>
        </p:nvSpPr>
        <p:spPr>
          <a:xfrm>
            <a:off x="3474390" y="4500698"/>
            <a:ext cx="6076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3117037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Aller plus vite / faire plus de calculs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Math (</a:t>
            </a:r>
            <a:r>
              <a:rPr lang="fr-FR" dirty="0" err="1" smtClean="0"/>
              <a:t>e.g</a:t>
            </a:r>
            <a:r>
              <a:rPr lang="fr-FR" dirty="0" smtClean="0"/>
              <a:t>. math financières), images …</a:t>
            </a:r>
          </a:p>
          <a:p>
            <a:r>
              <a:rPr lang="fr-FR" dirty="0" smtClean="0"/>
              <a:t>Plusieurs types de problèmes:</a:t>
            </a:r>
          </a:p>
          <a:p>
            <a:pPr lvl="1"/>
            <a:r>
              <a:rPr lang="fr-FR" dirty="0" smtClean="0"/>
              <a:t>« massivement parallèle » = un problème</a:t>
            </a:r>
            <a:r>
              <a:rPr lang="fr-FR" dirty="0"/>
              <a:t> </a:t>
            </a:r>
            <a:r>
              <a:rPr lang="fr-FR" dirty="0" smtClean="0"/>
              <a:t>très facile à paralléliser, par exemple « compter le nombre de … »</a:t>
            </a:r>
          </a:p>
          <a:p>
            <a:pPr lvl="1"/>
            <a:r>
              <a:rPr lang="fr-FR" dirty="0" smtClean="0"/>
              <a:t>Problèmes de synchronisation (communiquer plus ou moins fréquemment)</a:t>
            </a:r>
          </a:p>
          <a:p>
            <a:pPr marL="457200" lvl="1" indent="0">
              <a:buNone/>
            </a:pPr>
            <a:r>
              <a:rPr lang="fr-FR" dirty="0" smtClean="0"/>
              <a:t>Par exemple « trouver le …</a:t>
            </a:r>
            <a:br>
              <a:rPr lang="fr-FR" dirty="0" smtClean="0"/>
            </a:br>
            <a:r>
              <a:rPr lang="fr-FR" dirty="0" smtClean="0"/>
              <a:t>le moins cher »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5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632" y="3509568"/>
            <a:ext cx="1652600" cy="134636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38" y="5249679"/>
            <a:ext cx="1652600" cy="13463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3509568"/>
            <a:ext cx="1652600" cy="134636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5249679"/>
            <a:ext cx="1652600" cy="1346367"/>
          </a:xfrm>
          <a:prstGeom prst="rect">
            <a:avLst/>
          </a:prstGeom>
        </p:spPr>
      </p:pic>
      <p:grpSp>
        <p:nvGrpSpPr>
          <p:cNvPr id="9" name="Grouper 8"/>
          <p:cNvGrpSpPr/>
          <p:nvPr/>
        </p:nvGrpSpPr>
        <p:grpSpPr>
          <a:xfrm>
            <a:off x="5199811" y="3660874"/>
            <a:ext cx="344449" cy="855407"/>
            <a:chOff x="5437951" y="2932228"/>
            <a:chExt cx="531893" cy="1195061"/>
          </a:xfrm>
        </p:grpSpPr>
        <p:sp>
          <p:nvSpPr>
            <p:cNvPr id="10" name="Forme libre 9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Forme libre 10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" name="Grouper 11"/>
          <p:cNvGrpSpPr/>
          <p:nvPr/>
        </p:nvGrpSpPr>
        <p:grpSpPr>
          <a:xfrm>
            <a:off x="7239001" y="3663948"/>
            <a:ext cx="223062" cy="659549"/>
            <a:chOff x="5437951" y="2932228"/>
            <a:chExt cx="531893" cy="1195061"/>
          </a:xfrm>
        </p:grpSpPr>
        <p:sp>
          <p:nvSpPr>
            <p:cNvPr id="13" name="Forme libre 12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Forme libre 13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r 14"/>
          <p:cNvGrpSpPr/>
          <p:nvPr/>
        </p:nvGrpSpPr>
        <p:grpSpPr>
          <a:xfrm>
            <a:off x="7239000" y="5538159"/>
            <a:ext cx="223062" cy="659549"/>
            <a:chOff x="5437951" y="2932228"/>
            <a:chExt cx="531893" cy="1195061"/>
          </a:xfrm>
        </p:grpSpPr>
        <p:sp>
          <p:nvSpPr>
            <p:cNvPr id="16" name="Forme libre 15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Forme libre 16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" name="Forme libre 18"/>
          <p:cNvSpPr/>
          <p:nvPr/>
        </p:nvSpPr>
        <p:spPr>
          <a:xfrm>
            <a:off x="5169333" y="5430200"/>
            <a:ext cx="78609" cy="657179"/>
          </a:xfrm>
          <a:custGeom>
            <a:avLst/>
            <a:gdLst>
              <a:gd name="connsiteX0" fmla="*/ 3999 w 624894"/>
              <a:gd name="connsiteY0" fmla="*/ 0 h 2299526"/>
              <a:gd name="connsiteX1" fmla="*/ 610777 w 624894"/>
              <a:gd name="connsiteY1" fmla="*/ 366889 h 2299526"/>
              <a:gd name="connsiteX2" fmla="*/ 18110 w 624894"/>
              <a:gd name="connsiteY2" fmla="*/ 790222 h 2299526"/>
              <a:gd name="connsiteX3" fmla="*/ 610777 w 624894"/>
              <a:gd name="connsiteY3" fmla="*/ 1086556 h 2299526"/>
              <a:gd name="connsiteX4" fmla="*/ 18110 w 624894"/>
              <a:gd name="connsiteY4" fmla="*/ 1411111 h 2299526"/>
              <a:gd name="connsiteX5" fmla="*/ 624888 w 624894"/>
              <a:gd name="connsiteY5" fmla="*/ 1707444 h 2299526"/>
              <a:gd name="connsiteX6" fmla="*/ 3999 w 624894"/>
              <a:gd name="connsiteY6" fmla="*/ 2003778 h 2299526"/>
              <a:gd name="connsiteX7" fmla="*/ 356777 w 624894"/>
              <a:gd name="connsiteY7" fmla="*/ 2286000 h 2299526"/>
              <a:gd name="connsiteX8" fmla="*/ 328555 w 624894"/>
              <a:gd name="connsiteY8" fmla="*/ 2257778 h 2299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894" h="2299526">
                <a:moveTo>
                  <a:pt x="3999" y="0"/>
                </a:moveTo>
                <a:cubicBezTo>
                  <a:pt x="306212" y="117592"/>
                  <a:pt x="608425" y="235185"/>
                  <a:pt x="610777" y="366889"/>
                </a:cubicBezTo>
                <a:cubicBezTo>
                  <a:pt x="613129" y="498593"/>
                  <a:pt x="18110" y="670278"/>
                  <a:pt x="18110" y="790222"/>
                </a:cubicBezTo>
                <a:cubicBezTo>
                  <a:pt x="18110" y="910166"/>
                  <a:pt x="610777" y="983075"/>
                  <a:pt x="610777" y="1086556"/>
                </a:cubicBezTo>
                <a:cubicBezTo>
                  <a:pt x="610777" y="1190037"/>
                  <a:pt x="15758" y="1307630"/>
                  <a:pt x="18110" y="1411111"/>
                </a:cubicBezTo>
                <a:cubicBezTo>
                  <a:pt x="20462" y="1514592"/>
                  <a:pt x="627240" y="1608666"/>
                  <a:pt x="624888" y="1707444"/>
                </a:cubicBezTo>
                <a:cubicBezTo>
                  <a:pt x="622536" y="1806222"/>
                  <a:pt x="48684" y="1907352"/>
                  <a:pt x="3999" y="2003778"/>
                </a:cubicBezTo>
                <a:cubicBezTo>
                  <a:pt x="-40686" y="2100204"/>
                  <a:pt x="302684" y="2243667"/>
                  <a:pt x="356777" y="2286000"/>
                </a:cubicBezTo>
                <a:cubicBezTo>
                  <a:pt x="410870" y="2328333"/>
                  <a:pt x="328555" y="2257778"/>
                  <a:pt x="328555" y="2257778"/>
                </a:cubicBezTo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Connecteur droit avec flèche 20"/>
          <p:cNvCxnSpPr>
            <a:endCxn id="13" idx="0"/>
          </p:cNvCxnSpPr>
          <p:nvPr/>
        </p:nvCxnSpPr>
        <p:spPr bwMode="auto">
          <a:xfrm flipV="1">
            <a:off x="5941970" y="3666318"/>
            <a:ext cx="1297534" cy="566457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Connecteur droit avec flèche 21"/>
          <p:cNvCxnSpPr>
            <a:endCxn id="19" idx="0"/>
          </p:cNvCxnSpPr>
          <p:nvPr/>
        </p:nvCxnSpPr>
        <p:spPr bwMode="auto">
          <a:xfrm>
            <a:off x="3961696" y="4855935"/>
            <a:ext cx="1208143" cy="574266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cteur droit avec flèche 22"/>
          <p:cNvCxnSpPr/>
          <p:nvPr/>
        </p:nvCxnSpPr>
        <p:spPr bwMode="auto">
          <a:xfrm flipV="1">
            <a:off x="3957533" y="4232775"/>
            <a:ext cx="1984437" cy="62316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Connecteur droit avec flèche 23"/>
          <p:cNvCxnSpPr>
            <a:endCxn id="16" idx="1"/>
          </p:cNvCxnSpPr>
          <p:nvPr/>
        </p:nvCxnSpPr>
        <p:spPr bwMode="auto">
          <a:xfrm>
            <a:off x="5941970" y="4232775"/>
            <a:ext cx="1373863" cy="1412607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36" name="Rectangle 35"/>
          <p:cNvSpPr/>
          <p:nvPr/>
        </p:nvSpPr>
        <p:spPr>
          <a:xfrm>
            <a:off x="3474390" y="4500698"/>
            <a:ext cx="60767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bg2">
                    <a:tint val="85000"/>
                    <a:satMod val="15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?</a:t>
            </a:r>
            <a:endParaRPr lang="en-US" sz="54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bg2">
                  <a:tint val="85000"/>
                  <a:satMod val="15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28" name="Connecteur droit avec flèche 27"/>
          <p:cNvCxnSpPr>
            <a:stCxn id="16" idx="5"/>
            <a:endCxn id="14" idx="0"/>
          </p:cNvCxnSpPr>
          <p:nvPr/>
        </p:nvCxnSpPr>
        <p:spPr bwMode="auto">
          <a:xfrm flipV="1">
            <a:off x="7317608" y="3663948"/>
            <a:ext cx="66349" cy="236455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31" name="Connecteur droit avec flèche 30"/>
          <p:cNvCxnSpPr/>
          <p:nvPr/>
        </p:nvCxnSpPr>
        <p:spPr bwMode="auto">
          <a:xfrm flipH="1">
            <a:off x="5171614" y="4150522"/>
            <a:ext cx="2641396" cy="1647568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sp>
        <p:nvSpPr>
          <p:cNvPr id="43" name="Rectangle 42"/>
          <p:cNvSpPr/>
          <p:nvPr/>
        </p:nvSpPr>
        <p:spPr>
          <a:xfrm>
            <a:off x="290288" y="4643617"/>
            <a:ext cx="4358964" cy="1456441"/>
          </a:xfrm>
          <a:prstGeom prst="rect">
            <a:avLst/>
          </a:prstGeom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20000"/>
              </a:lnSpc>
            </a:pP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Il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n’y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a pas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que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la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rapidité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</a:t>
            </a:r>
            <a:r>
              <a:rPr lang="en-GB" sz="2800" b="1" dirty="0" err="1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dans</a:t>
            </a:r>
            <a:r>
              <a:rPr lang="en-GB" sz="2800" b="1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tx1"/>
                </a:solidFill>
              </a:rPr>
              <a:t> la vie …</a:t>
            </a:r>
            <a:endParaRPr lang="en-GB" sz="2800" b="1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269133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Traiter des problèmes volumineux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Parfois le problème à résoudre est juste trop gros:</a:t>
            </a:r>
          </a:p>
          <a:p>
            <a:pPr lvl="1"/>
            <a:r>
              <a:rPr lang="fr-FR" dirty="0" smtClean="0"/>
              <a:t>Une recherche internet (</a:t>
            </a:r>
            <a:r>
              <a:rPr lang="fr-FR" dirty="0" err="1" smtClean="0"/>
              <a:t>google</a:t>
            </a:r>
            <a:r>
              <a:rPr lang="fr-FR" dirty="0"/>
              <a:t>)</a:t>
            </a:r>
            <a:endParaRPr lang="fr-FR" dirty="0" smtClean="0"/>
          </a:p>
          <a:p>
            <a:pPr lvl="1"/>
            <a:r>
              <a:rPr lang="fr-FR" dirty="0" smtClean="0"/>
              <a:t>L’exploration d’un grand graphe (problème de parcours/model-</a:t>
            </a:r>
            <a:r>
              <a:rPr lang="fr-FR" dirty="0" err="1" smtClean="0"/>
              <a:t>checking</a:t>
            </a:r>
            <a:r>
              <a:rPr lang="fr-FR" dirty="0" smtClean="0"/>
              <a:t>)</a:t>
            </a:r>
          </a:p>
          <a:p>
            <a:r>
              <a:rPr lang="fr-FR" dirty="0" smtClean="0"/>
              <a:t>Les problèmes modernes du « </a:t>
            </a:r>
            <a:r>
              <a:rPr lang="fr-FR" dirty="0" err="1" smtClean="0"/>
              <a:t>big</a:t>
            </a:r>
            <a:r>
              <a:rPr lang="fr-FR" dirty="0" smtClean="0"/>
              <a:t> data » mélangent gros problème et calcul</a:t>
            </a:r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6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32632" y="3739030"/>
            <a:ext cx="1652600" cy="1346367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6738" y="5479141"/>
            <a:ext cx="1652600" cy="1346367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3739030"/>
            <a:ext cx="1652600" cy="1346367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07124" y="5479141"/>
            <a:ext cx="1652600" cy="1346367"/>
          </a:xfrm>
          <a:prstGeom prst="rect">
            <a:avLst/>
          </a:prstGeom>
        </p:spPr>
      </p:pic>
      <p:grpSp>
        <p:nvGrpSpPr>
          <p:cNvPr id="9" name="Grouper 8"/>
          <p:cNvGrpSpPr/>
          <p:nvPr/>
        </p:nvGrpSpPr>
        <p:grpSpPr>
          <a:xfrm>
            <a:off x="5199811" y="3890337"/>
            <a:ext cx="121387" cy="294206"/>
            <a:chOff x="5437951" y="2932228"/>
            <a:chExt cx="531893" cy="1195061"/>
          </a:xfrm>
        </p:grpSpPr>
        <p:sp>
          <p:nvSpPr>
            <p:cNvPr id="10" name="Forme libre 9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1" name="Forme libre 10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2" name="Grouper 11"/>
          <p:cNvGrpSpPr/>
          <p:nvPr/>
        </p:nvGrpSpPr>
        <p:grpSpPr>
          <a:xfrm>
            <a:off x="7239001" y="3893411"/>
            <a:ext cx="223061" cy="290076"/>
            <a:chOff x="5437951" y="2932228"/>
            <a:chExt cx="531893" cy="1195061"/>
          </a:xfrm>
        </p:grpSpPr>
        <p:sp>
          <p:nvSpPr>
            <p:cNvPr id="13" name="Forme libre 12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4" name="Forme libre 13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grpSp>
        <p:nvGrpSpPr>
          <p:cNvPr id="15" name="Grouper 14"/>
          <p:cNvGrpSpPr/>
          <p:nvPr/>
        </p:nvGrpSpPr>
        <p:grpSpPr>
          <a:xfrm>
            <a:off x="7239000" y="5767622"/>
            <a:ext cx="78610" cy="275884"/>
            <a:chOff x="5437951" y="2932228"/>
            <a:chExt cx="531893" cy="1195061"/>
          </a:xfrm>
        </p:grpSpPr>
        <p:sp>
          <p:nvSpPr>
            <p:cNvPr id="16" name="Forme libre 15"/>
            <p:cNvSpPr/>
            <p:nvPr/>
          </p:nvSpPr>
          <p:spPr>
            <a:xfrm>
              <a:off x="5437951" y="2936522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chemeClr val="tx1">
                  <a:lumMod val="75000"/>
                  <a:lumOff val="2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  <p:sp>
          <p:nvSpPr>
            <p:cNvPr id="17" name="Forme libre 16"/>
            <p:cNvSpPr/>
            <p:nvPr/>
          </p:nvSpPr>
          <p:spPr>
            <a:xfrm>
              <a:off x="5782400" y="2932228"/>
              <a:ext cx="187444" cy="1190767"/>
            </a:xfrm>
            <a:custGeom>
              <a:avLst/>
              <a:gdLst>
                <a:gd name="connsiteX0" fmla="*/ 3999 w 624894"/>
                <a:gd name="connsiteY0" fmla="*/ 0 h 2299526"/>
                <a:gd name="connsiteX1" fmla="*/ 610777 w 624894"/>
                <a:gd name="connsiteY1" fmla="*/ 366889 h 2299526"/>
                <a:gd name="connsiteX2" fmla="*/ 18110 w 624894"/>
                <a:gd name="connsiteY2" fmla="*/ 790222 h 2299526"/>
                <a:gd name="connsiteX3" fmla="*/ 610777 w 624894"/>
                <a:gd name="connsiteY3" fmla="*/ 1086556 h 2299526"/>
                <a:gd name="connsiteX4" fmla="*/ 18110 w 624894"/>
                <a:gd name="connsiteY4" fmla="*/ 1411111 h 2299526"/>
                <a:gd name="connsiteX5" fmla="*/ 624888 w 624894"/>
                <a:gd name="connsiteY5" fmla="*/ 1707444 h 2299526"/>
                <a:gd name="connsiteX6" fmla="*/ 3999 w 624894"/>
                <a:gd name="connsiteY6" fmla="*/ 2003778 h 2299526"/>
                <a:gd name="connsiteX7" fmla="*/ 356777 w 624894"/>
                <a:gd name="connsiteY7" fmla="*/ 2286000 h 2299526"/>
                <a:gd name="connsiteX8" fmla="*/ 328555 w 624894"/>
                <a:gd name="connsiteY8" fmla="*/ 2257778 h 2299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4894" h="2299526">
                  <a:moveTo>
                    <a:pt x="3999" y="0"/>
                  </a:moveTo>
                  <a:cubicBezTo>
                    <a:pt x="306212" y="117592"/>
                    <a:pt x="608425" y="235185"/>
                    <a:pt x="610777" y="366889"/>
                  </a:cubicBezTo>
                  <a:cubicBezTo>
                    <a:pt x="613129" y="498593"/>
                    <a:pt x="18110" y="670278"/>
                    <a:pt x="18110" y="790222"/>
                  </a:cubicBezTo>
                  <a:cubicBezTo>
                    <a:pt x="18110" y="910166"/>
                    <a:pt x="610777" y="983075"/>
                    <a:pt x="610777" y="1086556"/>
                  </a:cubicBezTo>
                  <a:cubicBezTo>
                    <a:pt x="610777" y="1190037"/>
                    <a:pt x="15758" y="1307630"/>
                    <a:pt x="18110" y="1411111"/>
                  </a:cubicBezTo>
                  <a:cubicBezTo>
                    <a:pt x="20462" y="1514592"/>
                    <a:pt x="627240" y="1608666"/>
                    <a:pt x="624888" y="1707444"/>
                  </a:cubicBezTo>
                  <a:cubicBezTo>
                    <a:pt x="622536" y="1806222"/>
                    <a:pt x="48684" y="1907352"/>
                    <a:pt x="3999" y="2003778"/>
                  </a:cubicBezTo>
                  <a:cubicBezTo>
                    <a:pt x="-40686" y="2100204"/>
                    <a:pt x="302684" y="2243667"/>
                    <a:pt x="356777" y="2286000"/>
                  </a:cubicBezTo>
                  <a:cubicBezTo>
                    <a:pt x="410870" y="2328333"/>
                    <a:pt x="328555" y="2257778"/>
                    <a:pt x="328555" y="2257778"/>
                  </a:cubicBezTo>
                </a:path>
              </a:pathLst>
            </a:custGeom>
            <a:ln>
              <a:solidFill>
                <a:srgbClr val="404040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fr-FR"/>
            </a:p>
          </p:txBody>
        </p:sp>
      </p:grpSp>
      <p:sp>
        <p:nvSpPr>
          <p:cNvPr id="19" name="Forme libre 18"/>
          <p:cNvSpPr/>
          <p:nvPr/>
        </p:nvSpPr>
        <p:spPr>
          <a:xfrm>
            <a:off x="5122433" y="5534086"/>
            <a:ext cx="45719" cy="509419"/>
          </a:xfrm>
          <a:custGeom>
            <a:avLst/>
            <a:gdLst>
              <a:gd name="connsiteX0" fmla="*/ 3999 w 624894"/>
              <a:gd name="connsiteY0" fmla="*/ 0 h 2299526"/>
              <a:gd name="connsiteX1" fmla="*/ 610777 w 624894"/>
              <a:gd name="connsiteY1" fmla="*/ 366889 h 2299526"/>
              <a:gd name="connsiteX2" fmla="*/ 18110 w 624894"/>
              <a:gd name="connsiteY2" fmla="*/ 790222 h 2299526"/>
              <a:gd name="connsiteX3" fmla="*/ 610777 w 624894"/>
              <a:gd name="connsiteY3" fmla="*/ 1086556 h 2299526"/>
              <a:gd name="connsiteX4" fmla="*/ 18110 w 624894"/>
              <a:gd name="connsiteY4" fmla="*/ 1411111 h 2299526"/>
              <a:gd name="connsiteX5" fmla="*/ 624888 w 624894"/>
              <a:gd name="connsiteY5" fmla="*/ 1707444 h 2299526"/>
              <a:gd name="connsiteX6" fmla="*/ 3999 w 624894"/>
              <a:gd name="connsiteY6" fmla="*/ 2003778 h 2299526"/>
              <a:gd name="connsiteX7" fmla="*/ 356777 w 624894"/>
              <a:gd name="connsiteY7" fmla="*/ 2286000 h 2299526"/>
              <a:gd name="connsiteX8" fmla="*/ 328555 w 624894"/>
              <a:gd name="connsiteY8" fmla="*/ 2257778 h 229952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24894" h="2299526">
                <a:moveTo>
                  <a:pt x="3999" y="0"/>
                </a:moveTo>
                <a:cubicBezTo>
                  <a:pt x="306212" y="117592"/>
                  <a:pt x="608425" y="235185"/>
                  <a:pt x="610777" y="366889"/>
                </a:cubicBezTo>
                <a:cubicBezTo>
                  <a:pt x="613129" y="498593"/>
                  <a:pt x="18110" y="670278"/>
                  <a:pt x="18110" y="790222"/>
                </a:cubicBezTo>
                <a:cubicBezTo>
                  <a:pt x="18110" y="910166"/>
                  <a:pt x="610777" y="983075"/>
                  <a:pt x="610777" y="1086556"/>
                </a:cubicBezTo>
                <a:cubicBezTo>
                  <a:pt x="610777" y="1190037"/>
                  <a:pt x="15758" y="1307630"/>
                  <a:pt x="18110" y="1411111"/>
                </a:cubicBezTo>
                <a:cubicBezTo>
                  <a:pt x="20462" y="1514592"/>
                  <a:pt x="627240" y="1608666"/>
                  <a:pt x="624888" y="1707444"/>
                </a:cubicBezTo>
                <a:cubicBezTo>
                  <a:pt x="622536" y="1806222"/>
                  <a:pt x="48684" y="1907352"/>
                  <a:pt x="3999" y="2003778"/>
                </a:cubicBezTo>
                <a:cubicBezTo>
                  <a:pt x="-40686" y="2100204"/>
                  <a:pt x="302684" y="2243667"/>
                  <a:pt x="356777" y="2286000"/>
                </a:cubicBezTo>
                <a:cubicBezTo>
                  <a:pt x="410870" y="2328333"/>
                  <a:pt x="328555" y="2257778"/>
                  <a:pt x="328555" y="2257778"/>
                </a:cubicBezTo>
              </a:path>
            </a:pathLst>
          </a:custGeom>
          <a:ln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cxnSp>
        <p:nvCxnSpPr>
          <p:cNvPr id="21" name="Connecteur droit avec flèche 20"/>
          <p:cNvCxnSpPr/>
          <p:nvPr/>
        </p:nvCxnSpPr>
        <p:spPr bwMode="auto">
          <a:xfrm flipV="1">
            <a:off x="5941970" y="4745743"/>
            <a:ext cx="1961757" cy="1145362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2" name="Connecteur droit avec flèche 21"/>
          <p:cNvCxnSpPr/>
          <p:nvPr/>
        </p:nvCxnSpPr>
        <p:spPr bwMode="auto">
          <a:xfrm flipV="1">
            <a:off x="6094370" y="5891105"/>
            <a:ext cx="1582564" cy="152400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3" name="Connecteur droit avec flèche 22"/>
          <p:cNvCxnSpPr/>
          <p:nvPr/>
        </p:nvCxnSpPr>
        <p:spPr bwMode="auto">
          <a:xfrm flipV="1">
            <a:off x="5941970" y="4462237"/>
            <a:ext cx="0" cy="1307754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cxnSp>
        <p:nvCxnSpPr>
          <p:cNvPr id="24" name="Connecteur droit avec flèche 23"/>
          <p:cNvCxnSpPr/>
          <p:nvPr/>
        </p:nvCxnSpPr>
        <p:spPr bwMode="auto">
          <a:xfrm flipV="1">
            <a:off x="7563538" y="4870485"/>
            <a:ext cx="340189" cy="897136"/>
          </a:xfrm>
          <a:prstGeom prst="straightConnector1">
            <a:avLst/>
          </a:prstGeom>
          <a:solidFill>
            <a:schemeClr val="accent1"/>
          </a:solidFill>
          <a:ln w="28575" cap="flat" cmpd="sng" algn="ctr">
            <a:solidFill>
              <a:schemeClr val="tx1"/>
            </a:solidFill>
            <a:prstDash val="solid"/>
            <a:round/>
            <a:headEnd type="none" w="med" len="med"/>
            <a:tailEnd type="arrow"/>
          </a:ln>
          <a:effectLst/>
        </p:spPr>
      </p:cxnSp>
      <p:grpSp>
        <p:nvGrpSpPr>
          <p:cNvPr id="27" name="Grouper 26"/>
          <p:cNvGrpSpPr/>
          <p:nvPr/>
        </p:nvGrpSpPr>
        <p:grpSpPr>
          <a:xfrm>
            <a:off x="5168152" y="4296434"/>
            <a:ext cx="385327" cy="445715"/>
            <a:chOff x="3759200" y="2397282"/>
            <a:chExt cx="742636" cy="961554"/>
          </a:xfrm>
        </p:grpSpPr>
        <p:pic>
          <p:nvPicPr>
            <p:cNvPr id="25" name="Image 2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616200"/>
              <a:ext cx="742636" cy="742636"/>
            </a:xfrm>
            <a:prstGeom prst="rect">
              <a:avLst/>
            </a:prstGeom>
          </p:spPr>
        </p:pic>
        <p:pic>
          <p:nvPicPr>
            <p:cNvPr id="26" name="Image 2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397282"/>
              <a:ext cx="742636" cy="742636"/>
            </a:xfrm>
            <a:prstGeom prst="rect">
              <a:avLst/>
            </a:prstGeom>
          </p:spPr>
        </p:pic>
      </p:grpSp>
      <p:grpSp>
        <p:nvGrpSpPr>
          <p:cNvPr id="28" name="Grouper 27"/>
          <p:cNvGrpSpPr/>
          <p:nvPr/>
        </p:nvGrpSpPr>
        <p:grpSpPr>
          <a:xfrm>
            <a:off x="7348686" y="4300028"/>
            <a:ext cx="385327" cy="445715"/>
            <a:chOff x="3759200" y="2397282"/>
            <a:chExt cx="742636" cy="961554"/>
          </a:xfrm>
        </p:grpSpPr>
        <p:pic>
          <p:nvPicPr>
            <p:cNvPr id="29" name="Image 28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616200"/>
              <a:ext cx="742636" cy="742636"/>
            </a:xfrm>
            <a:prstGeom prst="rect">
              <a:avLst/>
            </a:prstGeom>
          </p:spPr>
        </p:pic>
        <p:pic>
          <p:nvPicPr>
            <p:cNvPr id="30" name="Image 29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397282"/>
              <a:ext cx="742636" cy="742636"/>
            </a:xfrm>
            <a:prstGeom prst="rect">
              <a:avLst/>
            </a:prstGeom>
          </p:spPr>
        </p:pic>
      </p:grpSp>
      <p:grpSp>
        <p:nvGrpSpPr>
          <p:cNvPr id="31" name="Grouper 30"/>
          <p:cNvGrpSpPr/>
          <p:nvPr/>
        </p:nvGrpSpPr>
        <p:grpSpPr>
          <a:xfrm>
            <a:off x="7266703" y="6043506"/>
            <a:ext cx="385327" cy="445715"/>
            <a:chOff x="3759200" y="2397282"/>
            <a:chExt cx="742636" cy="961554"/>
          </a:xfrm>
        </p:grpSpPr>
        <p:pic>
          <p:nvPicPr>
            <p:cNvPr id="32" name="Image 3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616200"/>
              <a:ext cx="742636" cy="742636"/>
            </a:xfrm>
            <a:prstGeom prst="rect">
              <a:avLst/>
            </a:prstGeom>
          </p:spPr>
        </p:pic>
        <p:pic>
          <p:nvPicPr>
            <p:cNvPr id="33" name="Image 32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397282"/>
              <a:ext cx="742636" cy="742636"/>
            </a:xfrm>
            <a:prstGeom prst="rect">
              <a:avLst/>
            </a:prstGeom>
          </p:spPr>
        </p:pic>
      </p:grpSp>
      <p:grpSp>
        <p:nvGrpSpPr>
          <p:cNvPr id="34" name="Grouper 33"/>
          <p:cNvGrpSpPr/>
          <p:nvPr/>
        </p:nvGrpSpPr>
        <p:grpSpPr>
          <a:xfrm>
            <a:off x="5246133" y="6042515"/>
            <a:ext cx="385327" cy="445715"/>
            <a:chOff x="3759200" y="2397282"/>
            <a:chExt cx="742636" cy="961554"/>
          </a:xfrm>
        </p:grpSpPr>
        <p:pic>
          <p:nvPicPr>
            <p:cNvPr id="35" name="Image 34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616200"/>
              <a:ext cx="742636" cy="742636"/>
            </a:xfrm>
            <a:prstGeom prst="rect">
              <a:avLst/>
            </a:prstGeom>
          </p:spPr>
        </p:pic>
        <p:pic>
          <p:nvPicPr>
            <p:cNvPr id="36" name="Image 35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759200" y="2397282"/>
              <a:ext cx="742636" cy="7426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669120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Le problème est par nature distribué</a:t>
            </a:r>
            <a:endParaRPr lang="fr-FR" dirty="0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 smtClean="0"/>
              <a:t>Personnes ou données à plusieurs endroits</a:t>
            </a:r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endParaRPr lang="fr-FR" dirty="0"/>
          </a:p>
          <a:p>
            <a:endParaRPr lang="fr-FR" dirty="0" smtClean="0"/>
          </a:p>
          <a:p>
            <a:r>
              <a:rPr lang="fr-FR" dirty="0" smtClean="0"/>
              <a:t>Le problème est la synchronisation et la </a:t>
            </a:r>
            <a:r>
              <a:rPr lang="fr-FR" smtClean="0"/>
              <a:t>cohérence plutôt </a:t>
            </a:r>
            <a:r>
              <a:rPr lang="fr-FR" dirty="0" smtClean="0"/>
              <a:t>que la rapidité</a:t>
            </a:r>
          </a:p>
          <a:p>
            <a:pPr marL="0" indent="0">
              <a:buNone/>
            </a:pPr>
            <a:r>
              <a:rPr lang="fr-FR" dirty="0" smtClean="0"/>
              <a:t>… et il y a d’autres raisons … </a:t>
            </a:r>
            <a:r>
              <a:rPr lang="fr-FR" dirty="0" err="1" smtClean="0"/>
              <a:t>e.g</a:t>
            </a:r>
            <a:r>
              <a:rPr lang="fr-FR" dirty="0" smtClean="0"/>
              <a:t>. redondance (tolérance aux pannes)</a:t>
            </a:r>
          </a:p>
          <a:p>
            <a:endParaRPr lang="fr-FR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651101FB-3663-E448-B8B8-478CBF352C2A}" type="slidenum">
              <a:rPr lang="fr-FR" smtClean="0"/>
              <a:pPr>
                <a:defRPr/>
              </a:pPr>
              <a:t>7</a:t>
            </a:fld>
            <a:endParaRPr lang="fr-FR"/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 rotWithShape="1">
          <a:blip r:embed="rId2"/>
          <a:srcRect l="36016" b="35074"/>
          <a:stretch/>
        </p:blipFill>
        <p:spPr>
          <a:xfrm>
            <a:off x="4490496" y="1760732"/>
            <a:ext cx="4653504" cy="2480512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 rotWithShape="1">
          <a:blip r:embed="rId3"/>
          <a:srcRect l="56886" b="18320"/>
          <a:stretch/>
        </p:blipFill>
        <p:spPr>
          <a:xfrm>
            <a:off x="601001" y="1760732"/>
            <a:ext cx="2404004" cy="24975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3796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numéro de diapositive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51101FB-3663-E448-B8B8-478CBF352C2A}" type="slidenum">
              <a:rPr lang="fr-FR" smtClean="0"/>
              <a:pPr/>
              <a:t>8</a:t>
            </a:fld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fr-FR" smtClean="0"/>
              <a:t>Comment faire travailler des ordinateurs ensemble?</a:t>
            </a:r>
            <a:endParaRPr lang="fr-FR" dirty="0"/>
          </a:p>
        </p:txBody>
      </p:sp>
      <p:sp>
        <p:nvSpPr>
          <p:cNvPr id="6" name="Espace réservé du texte 5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r>
              <a:rPr lang="fr-FR" dirty="0" smtClean="0"/>
              <a:t>La programmation distribuée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30792994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numéro de diapositive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F37CE67-CE05-3E43-A395-192553A5DC21}" type="slidenum">
              <a:rPr lang="fr-FR" smtClean="0"/>
              <a:pPr>
                <a:defRPr/>
              </a:pPr>
              <a:t>9</a:t>
            </a:fld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2"/>
          </p:nvPr>
        </p:nvSpPr>
        <p:spPr/>
        <p:txBody>
          <a:bodyPr/>
          <a:lstStyle/>
          <a:p>
            <a:endParaRPr lang="fr-FR"/>
          </a:p>
        </p:txBody>
      </p:sp>
      <p:pic>
        <p:nvPicPr>
          <p:cNvPr id="5" name="Image 4" descr="P1020590.JPG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3394" r="7363" b="7234"/>
          <a:stretch/>
        </p:blipFill>
        <p:spPr>
          <a:xfrm>
            <a:off x="0" y="498970"/>
            <a:ext cx="9123659" cy="58628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9014594"/>
      </p:ext>
    </p:extLst>
  </p:cSld>
  <p:clrMapOvr>
    <a:masterClrMapping/>
  </p:clrMapOvr>
</p:sld>
</file>

<file path=ppt/theme/theme1.xml><?xml version="1.0" encoding="utf-8"?>
<a:theme xmlns:a="http://schemas.openxmlformats.org/drawingml/2006/main" name="modele newlogo">
  <a:themeElements>
    <a:clrScheme name="">
      <a:dk1>
        <a:srgbClr val="191919"/>
      </a:dk1>
      <a:lt1>
        <a:srgbClr val="C9CEE2"/>
      </a:lt1>
      <a:dk2>
        <a:srgbClr val="3B3887"/>
      </a:dk2>
      <a:lt2>
        <a:srgbClr val="000080"/>
      </a:lt2>
      <a:accent1>
        <a:srgbClr val="FFFF00"/>
      </a:accent1>
      <a:accent2>
        <a:srgbClr val="FF0000"/>
      </a:accent2>
      <a:accent3>
        <a:srgbClr val="E1E3EE"/>
      </a:accent3>
      <a:accent4>
        <a:srgbClr val="141414"/>
      </a:accent4>
      <a:accent5>
        <a:srgbClr val="FFFFAA"/>
      </a:accent5>
      <a:accent6>
        <a:srgbClr val="E70000"/>
      </a:accent6>
      <a:hlink>
        <a:srgbClr val="800080"/>
      </a:hlink>
      <a:folHlink>
        <a:srgbClr val="FF8000"/>
      </a:folHlink>
    </a:clrScheme>
    <a:fontScheme name="bleu Ludo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19050" cmpd="sng">
          <a:solidFill>
            <a:schemeClr val="accent2"/>
          </a:solidFill>
          <a:prstDash val="lgDashDotDot"/>
          <a:headEnd type="none"/>
          <a:tailEnd type="triangle"/>
        </a:ln>
      </a:spPr>
      <a:bodyPr rtlCol="0" anchor="ctr"/>
      <a:lstStyle>
        <a:defPPr algn="ctr">
          <a:defRPr sz="100"/>
        </a:defPPr>
      </a:lstStyle>
    </a:spDef>
    <a:lnDef>
      <a:spPr bwMode="auto">
        <a:solidFill>
          <a:schemeClr val="accent1"/>
        </a:solidFill>
        <a:ln w="2857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/>
      <a:lstStyle/>
    </a:lnDef>
  </a:objectDefaults>
  <a:extraClrSchemeLst>
    <a:extraClrScheme>
      <a:clrScheme name="bleu Ludo 1">
        <a:dk1>
          <a:srgbClr val="5490A8"/>
        </a:dk1>
        <a:lt1>
          <a:srgbClr val="DDDDDD"/>
        </a:lt1>
        <a:dk2>
          <a:srgbClr val="00172E"/>
        </a:dk2>
        <a:lt2>
          <a:srgbClr val="CCECFF"/>
        </a:lt2>
        <a:accent1>
          <a:srgbClr val="0099CC"/>
        </a:accent1>
        <a:accent2>
          <a:srgbClr val="3366CC"/>
        </a:accent2>
        <a:accent3>
          <a:srgbClr val="AAABAD"/>
        </a:accent3>
        <a:accent4>
          <a:srgbClr val="BDBDBD"/>
        </a:accent4>
        <a:accent5>
          <a:srgbClr val="AACAE2"/>
        </a:accent5>
        <a:accent6>
          <a:srgbClr val="2D5CB9"/>
        </a:accent6>
        <a:hlink>
          <a:srgbClr val="99CCFF"/>
        </a:hlink>
        <a:folHlink>
          <a:srgbClr val="E1E1B7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eu Ludo 2">
        <a:dk1>
          <a:srgbClr val="000000"/>
        </a:dk1>
        <a:lt1>
          <a:srgbClr val="FFFFFF"/>
        </a:lt1>
        <a:dk2>
          <a:srgbClr val="003366"/>
        </a:dk2>
        <a:lt2>
          <a:srgbClr val="5490A8"/>
        </a:lt2>
        <a:accent1>
          <a:srgbClr val="0099CC"/>
        </a:accent1>
        <a:accent2>
          <a:srgbClr val="3366CC"/>
        </a:accent2>
        <a:accent3>
          <a:srgbClr val="FFFFFF"/>
        </a:accent3>
        <a:accent4>
          <a:srgbClr val="000000"/>
        </a:accent4>
        <a:accent5>
          <a:srgbClr val="AACAE2"/>
        </a:accent5>
        <a:accent6>
          <a:srgbClr val="2D5CB9"/>
        </a:accent6>
        <a:hlink>
          <a:srgbClr val="99CCFF"/>
        </a:hlink>
        <a:folHlink>
          <a:srgbClr val="E1E1B7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u Ludo 3">
        <a:dk1>
          <a:srgbClr val="000000"/>
        </a:dk1>
        <a:lt1>
          <a:srgbClr val="FFFFFF"/>
        </a:lt1>
        <a:dk2>
          <a:srgbClr val="000000"/>
        </a:dk2>
        <a:lt2>
          <a:srgbClr val="393939"/>
        </a:lt2>
        <a:accent1>
          <a:srgbClr val="CBCBCB"/>
        </a:accent1>
        <a:accent2>
          <a:srgbClr val="868686"/>
        </a:accent2>
        <a:accent3>
          <a:srgbClr val="FFFFFF"/>
        </a:accent3>
        <a:accent4>
          <a:srgbClr val="000000"/>
        </a:accent4>
        <a:accent5>
          <a:srgbClr val="E2E2E2"/>
        </a:accent5>
        <a:accent6>
          <a:srgbClr val="797979"/>
        </a:accent6>
        <a:hlink>
          <a:srgbClr val="4D4D4D"/>
        </a:hlink>
        <a:folHlink>
          <a:srgbClr val="EAEAEA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u Ludo 4">
        <a:dk1>
          <a:srgbClr val="000000"/>
        </a:dk1>
        <a:lt1>
          <a:srgbClr val="FFFFFF"/>
        </a:lt1>
        <a:dk2>
          <a:srgbClr val="666633"/>
        </a:dk2>
        <a:lt2>
          <a:srgbClr val="908A6C"/>
        </a:lt2>
        <a:accent1>
          <a:srgbClr val="808000"/>
        </a:accent1>
        <a:accent2>
          <a:srgbClr val="996633"/>
        </a:accent2>
        <a:accent3>
          <a:srgbClr val="FFFFFF"/>
        </a:accent3>
        <a:accent4>
          <a:srgbClr val="000000"/>
        </a:accent4>
        <a:accent5>
          <a:srgbClr val="C0C0AA"/>
        </a:accent5>
        <a:accent6>
          <a:srgbClr val="8A5C2D"/>
        </a:accent6>
        <a:hlink>
          <a:srgbClr val="CCCC00"/>
        </a:hlink>
        <a:folHlink>
          <a:srgbClr val="D6DE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u Ludo 5">
        <a:dk1>
          <a:srgbClr val="000000"/>
        </a:dk1>
        <a:lt1>
          <a:srgbClr val="FFFFFF"/>
        </a:lt1>
        <a:dk2>
          <a:srgbClr val="181848"/>
        </a:dk2>
        <a:lt2>
          <a:srgbClr val="656F97"/>
        </a:lt2>
        <a:accent1>
          <a:srgbClr val="6666FF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B8B8FF"/>
        </a:accent5>
        <a:accent6>
          <a:srgbClr val="2D2D8A"/>
        </a:accent6>
        <a:hlink>
          <a:srgbClr val="9A9ABC"/>
        </a:hlink>
        <a:folHlink>
          <a:srgbClr val="D2B6CE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eu Ludo 6">
        <a:dk1>
          <a:srgbClr val="CC0066"/>
        </a:dk1>
        <a:lt1>
          <a:srgbClr val="FFFFFF"/>
        </a:lt1>
        <a:dk2>
          <a:srgbClr val="000000"/>
        </a:dk2>
        <a:lt2>
          <a:srgbClr val="CC0099"/>
        </a:lt2>
        <a:accent1>
          <a:srgbClr val="FF9900"/>
        </a:accent1>
        <a:accent2>
          <a:srgbClr val="CC6600"/>
        </a:accent2>
        <a:accent3>
          <a:srgbClr val="AAAAAA"/>
        </a:accent3>
        <a:accent4>
          <a:srgbClr val="DADADA"/>
        </a:accent4>
        <a:accent5>
          <a:srgbClr val="FFCAAA"/>
        </a:accent5>
        <a:accent6>
          <a:srgbClr val="B95C00"/>
        </a:accent6>
        <a:hlink>
          <a:srgbClr val="009900"/>
        </a:hlink>
        <a:folHlink>
          <a:srgbClr val="A50021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modele newlogo.potx</Template>
  <TotalTime>98885</TotalTime>
  <Words>1052</Words>
  <Application>Microsoft Macintosh PowerPoint</Application>
  <PresentationFormat>Présentation à l'écran (4:3)</PresentationFormat>
  <Paragraphs>273</Paragraphs>
  <Slides>26</Slides>
  <Notes>1</Notes>
  <HiddenSlides>0</HiddenSlides>
  <MMClips>0</MMClips>
  <ScaleCrop>false</ScaleCrop>
  <HeadingPairs>
    <vt:vector size="8" baseType="variant">
      <vt:variant>
        <vt:lpstr>Thème</vt:lpstr>
      </vt:variant>
      <vt:variant>
        <vt:i4>1</vt:i4>
      </vt:variant>
      <vt:variant>
        <vt:lpstr>Serveurs OLE incorporés</vt:lpstr>
      </vt:variant>
      <vt:variant>
        <vt:i4>1</vt:i4>
      </vt:variant>
      <vt:variant>
        <vt:lpstr>Titres des diapositives</vt:lpstr>
      </vt:variant>
      <vt:variant>
        <vt:i4>26</vt:i4>
      </vt:variant>
      <vt:variant>
        <vt:lpstr>Diaporamas personnalisés</vt:lpstr>
      </vt:variant>
      <vt:variant>
        <vt:i4>1</vt:i4>
      </vt:variant>
    </vt:vector>
  </HeadingPairs>
  <TitlesOfParts>
    <vt:vector size="29" baseType="lpstr">
      <vt:lpstr>modele newlogo</vt:lpstr>
      <vt:lpstr>Image Photo Editor</vt:lpstr>
      <vt:lpstr>Café In: A quoi ca sert la recherche sur la programmation? Comment peut on faire travailler des ordinateurs ensemble?</vt:lpstr>
      <vt:lpstr>Présentation PowerPoint</vt:lpstr>
      <vt:lpstr>Pourquoi faire travailler des ordinateurs ensemble?</vt:lpstr>
      <vt:lpstr>Aller plus vite / faire plus de calculs</vt:lpstr>
      <vt:lpstr>Aller plus vite / faire plus de calculs</vt:lpstr>
      <vt:lpstr>Traiter des problèmes volumineux</vt:lpstr>
      <vt:lpstr>Le problème est par nature distribué</vt:lpstr>
      <vt:lpstr>Présentation PowerPoint</vt:lpstr>
      <vt:lpstr>Présentation PowerPoint</vt:lpstr>
      <vt:lpstr>Présentation PowerPoint</vt:lpstr>
      <vt:lpstr>Programmer des systèmes distribués</vt:lpstr>
      <vt:lpstr>Les langages de programmation</vt:lpstr>
      <vt:lpstr>Acteurs ou Objets actifs: les principes</vt:lpstr>
      <vt:lpstr>Acteurs ou Objets actifs: les principes</vt:lpstr>
      <vt:lpstr>C’est quoi un futur?</vt:lpstr>
      <vt:lpstr>C’est quoi un futur?</vt:lpstr>
      <vt:lpstr>Synchronisation?</vt:lpstr>
      <vt:lpstr>Synchronisation?</vt:lpstr>
      <vt:lpstr>Les particularités de ProActive</vt:lpstr>
      <vt:lpstr>Présentation PowerPoint</vt:lpstr>
      <vt:lpstr>Pourquoi y a-t-il des bugs?</vt:lpstr>
      <vt:lpstr>La solution:  les outils de vérification de programmes</vt:lpstr>
      <vt:lpstr>Quelques points positifs</vt:lpstr>
      <vt:lpstr>Quelques points positifs</vt:lpstr>
      <vt:lpstr>L’approche Scale</vt:lpstr>
      <vt:lpstr>Perspectives (utopiques?)</vt:lpstr>
      <vt:lpstr>Diaporama perso.1</vt:lpstr>
    </vt:vector>
  </TitlesOfParts>
  <Company>INRIA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Distributed Components and Futures:  Models and Challenges </dc:title>
  <dc:creator>Ludovic Henrio</dc:creator>
  <cp:lastModifiedBy>Ludovic Henrio</cp:lastModifiedBy>
  <cp:revision>442</cp:revision>
  <dcterms:created xsi:type="dcterms:W3CDTF">2011-04-26T15:08:08Z</dcterms:created>
  <dcterms:modified xsi:type="dcterms:W3CDTF">2015-12-08T13:24:52Z</dcterms:modified>
</cp:coreProperties>
</file>